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74" r:id="rId4"/>
    <p:sldId id="258" r:id="rId5"/>
    <p:sldId id="271" r:id="rId6"/>
  </p:sldIdLst>
  <p:sldSz cx="12192000" cy="6858000"/>
  <p:notesSz cx="6889750" cy="10021888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78D2"/>
    <a:srgbClr val="3264C8"/>
    <a:srgbClr val="1E3C78"/>
    <a:srgbClr val="A7BDE9"/>
    <a:srgbClr val="2850A0"/>
    <a:srgbClr val="C3E1C8"/>
    <a:srgbClr val="C3E1CB"/>
    <a:srgbClr val="E1C8C3"/>
    <a:srgbClr val="AF7DC8"/>
    <a:srgbClr val="E1C4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DCDF"/>
          </a:solidFill>
        </a:fill>
      </a:tcStyle>
    </a:wholeTbl>
    <a:band2H>
      <a:tcTxStyle/>
      <a:tcStyle>
        <a:tcBdr/>
        <a:fill>
          <a:solidFill>
            <a:srgbClr val="EDEEF0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CD1"/>
          </a:solidFill>
        </a:fill>
      </a:tcStyle>
    </a:wholeTbl>
    <a:band2H>
      <a:tcTxStyle/>
      <a:tcStyle>
        <a:tcBdr/>
        <a:fill>
          <a:solidFill>
            <a:srgbClr val="E7E7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DFD9"/>
          </a:solidFill>
        </a:fill>
      </a:tcStyle>
    </a:wholeTbl>
    <a:band2H>
      <a:tcTxStyle/>
      <a:tcStyle>
        <a:tcBdr/>
        <a:fill>
          <a:solidFill>
            <a:srgbClr val="F0EFED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84" autoAdjust="0"/>
    <p:restoredTop sz="94694"/>
  </p:normalViewPr>
  <p:slideViewPr>
    <p:cSldViewPr snapToObjects="1">
      <p:cViewPr varScale="1">
        <p:scale>
          <a:sx n="101" d="100"/>
          <a:sy n="101" d="100"/>
        </p:scale>
        <p:origin x="11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/>
          </p:nvPr>
        </p:nvSpPr>
        <p:spPr>
          <a:xfrm>
            <a:off x="104775" y="750888"/>
            <a:ext cx="6680200" cy="3759200"/>
          </a:xfrm>
          <a:prstGeom prst="rect">
            <a:avLst/>
          </a:prstGeom>
        </p:spPr>
        <p:txBody>
          <a:bodyPr lIns="96634" tIns="48317" rIns="96634" bIns="48317"/>
          <a:lstStyle/>
          <a:p>
            <a:endParaRPr/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918634" y="4760397"/>
            <a:ext cx="5052483" cy="4509850"/>
          </a:xfrm>
          <a:prstGeom prst="rect">
            <a:avLst/>
          </a:prstGeom>
        </p:spPr>
        <p:txBody>
          <a:bodyPr lIns="96634" tIns="48317" rIns="96634" bIns="48317"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 12"/>
          <p:cNvSpPr/>
          <p:nvPr/>
        </p:nvSpPr>
        <p:spPr>
          <a:xfrm>
            <a:off x="479375" y="6097270"/>
            <a:ext cx="11232002" cy="1"/>
          </a:xfrm>
          <a:prstGeom prst="line">
            <a:avLst/>
          </a:prstGeom>
          <a:ln w="12700">
            <a:solidFill>
              <a:srgbClr val="808D9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" name="Line 16"/>
          <p:cNvSpPr/>
          <p:nvPr/>
        </p:nvSpPr>
        <p:spPr>
          <a:xfrm>
            <a:off x="479375" y="917575"/>
            <a:ext cx="11232002" cy="0"/>
          </a:xfrm>
          <a:prstGeom prst="line">
            <a:avLst/>
          </a:prstGeom>
          <a:ln w="12700">
            <a:solidFill>
              <a:srgbClr val="808D9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80000" y="6417349"/>
            <a:ext cx="148233" cy="139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6" name="Title"/>
          <p:cNvSpPr txBox="1">
            <a:spLocks noGrp="1"/>
          </p:cNvSpPr>
          <p:nvPr>
            <p:ph type="title" hasCustomPrompt="1"/>
          </p:nvPr>
        </p:nvSpPr>
        <p:spPr>
          <a:xfrm>
            <a:off x="335360" y="404664"/>
            <a:ext cx="7104113" cy="4536505"/>
          </a:xfrm>
          <a:prstGeom prst="rect">
            <a:avLst/>
          </a:prstGeom>
          <a:solidFill>
            <a:srgbClr val="FFFFFF"/>
          </a:solidFill>
        </p:spPr>
        <p:txBody>
          <a:bodyPr lIns="72000" tIns="72000" rIns="72000" bIns="72000"/>
          <a:lstStyle>
            <a:lvl1pPr>
              <a:defRPr sz="2400">
                <a:solidFill>
                  <a:srgbClr val="003399"/>
                </a:solidFill>
              </a:defRPr>
            </a:lvl1pPr>
          </a:lstStyle>
          <a:p>
            <a:r>
              <a:t>Title</a:t>
            </a:r>
          </a:p>
        </p:txBody>
      </p:sp>
      <p:sp>
        <p:nvSpPr>
          <p:cNvPr id="1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087887" y="5373218"/>
            <a:ext cx="7104113" cy="863526"/>
          </a:xfrm>
          <a:prstGeom prst="rect">
            <a:avLst/>
          </a:prstGeom>
          <a:solidFill>
            <a:srgbClr val="FFFFFF"/>
          </a:solidFill>
        </p:spPr>
        <p:txBody>
          <a:bodyPr lIns="72000" tIns="72000" rIns="72000" bIns="72000" anchor="ctr"/>
          <a:lstStyle>
            <a:lvl1pPr>
              <a:defRPr>
                <a:solidFill>
                  <a:srgbClr val="003399"/>
                </a:solidFill>
              </a:defRPr>
            </a:lvl1pPr>
            <a:lvl2pPr>
              <a:defRPr>
                <a:solidFill>
                  <a:srgbClr val="003399"/>
                </a:solidFill>
              </a:defRPr>
            </a:lvl2pPr>
            <a:lvl3pPr>
              <a:defRPr>
                <a:solidFill>
                  <a:srgbClr val="003399"/>
                </a:solidFill>
              </a:defRPr>
            </a:lvl3pPr>
            <a:lvl4pPr>
              <a:defRPr>
                <a:solidFill>
                  <a:srgbClr val="003399"/>
                </a:solidFill>
              </a:defRPr>
            </a:lvl4pPr>
            <a:lvl5pPr>
              <a:defRPr>
                <a:solidFill>
                  <a:srgbClr val="003399"/>
                </a:solidFill>
              </a:defRPr>
            </a:lvl5pPr>
          </a:lstStyle>
          <a:p>
            <a:r>
              <a:t>Date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8" name="Grafik 7" descr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48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26" name="Click to edit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title</a:t>
            </a:r>
          </a:p>
        </p:txBody>
      </p:sp>
      <p:sp>
        <p:nvSpPr>
          <p:cNvPr id="27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1007435" y="6308726"/>
            <a:ext cx="8159851" cy="360364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1600"/>
              </a:lnSpc>
              <a:spcBef>
                <a:spcPts val="0"/>
              </a:spcBef>
              <a:defRPr sz="1000">
                <a:solidFill>
                  <a:srgbClr val="595959"/>
                </a:solidFill>
              </a:defRPr>
            </a:lvl1pPr>
          </a:lstStyle>
          <a:p>
            <a:r>
              <a:t>Click to add notes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80000" y="6417349"/>
            <a:ext cx="148233" cy="139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36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467637" y="188639"/>
            <a:ext cx="11232000" cy="717946"/>
          </a:xfrm>
          <a:prstGeom prst="rect">
            <a:avLst/>
          </a:prstGeom>
        </p:spPr>
        <p:txBody>
          <a:bodyPr/>
          <a:lstStyle/>
          <a:p>
            <a:r>
              <a:t>Click to edit title</a:t>
            </a:r>
          </a:p>
        </p:txBody>
      </p:sp>
      <p:sp>
        <p:nvSpPr>
          <p:cNvPr id="3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83432" y="6448595"/>
            <a:ext cx="8159851" cy="360364"/>
          </a:xfrm>
          <a:prstGeom prst="rect">
            <a:avLst/>
          </a:prstGeom>
        </p:spPr>
        <p:txBody>
          <a:bodyPr anchor="ctr"/>
          <a:lstStyle>
            <a:lvl1pPr>
              <a:spcBef>
                <a:spcPts val="0"/>
              </a:spcBef>
              <a:defRPr sz="1000">
                <a:solidFill>
                  <a:srgbClr val="595959"/>
                </a:solidFill>
              </a:defRPr>
            </a:lvl1pPr>
            <a:lvl2pPr marL="359999" indent="-144000">
              <a:spcBef>
                <a:spcPts val="0"/>
              </a:spcBef>
              <a:defRPr sz="1000">
                <a:solidFill>
                  <a:srgbClr val="595959"/>
                </a:solidFill>
              </a:defRPr>
            </a:lvl2pPr>
            <a:lvl3pPr marL="719999" indent="-143999">
              <a:spcBef>
                <a:spcPts val="0"/>
              </a:spcBef>
              <a:defRPr sz="1000">
                <a:solidFill>
                  <a:srgbClr val="595959"/>
                </a:solidFill>
              </a:defRPr>
            </a:lvl3pPr>
            <a:lvl4pPr marL="1079999" indent="-144000">
              <a:spcBef>
                <a:spcPts val="0"/>
              </a:spcBef>
              <a:defRPr sz="1000">
                <a:solidFill>
                  <a:srgbClr val="595959"/>
                </a:solidFill>
              </a:defRPr>
            </a:lvl4pPr>
            <a:lvl5pPr marL="2057400" indent="-228600">
              <a:spcBef>
                <a:spcPts val="0"/>
              </a:spcBef>
              <a:defRPr sz="1000">
                <a:solidFill>
                  <a:srgbClr val="595959"/>
                </a:solidFill>
              </a:defRPr>
            </a:lvl5pPr>
          </a:lstStyle>
          <a:p>
            <a:r>
              <a:t>Click to add notes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Weiss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Line 12"/>
          <p:cNvSpPr/>
          <p:nvPr/>
        </p:nvSpPr>
        <p:spPr>
          <a:xfrm>
            <a:off x="479375" y="6097270"/>
            <a:ext cx="11232002" cy="1"/>
          </a:xfrm>
          <a:prstGeom prst="line">
            <a:avLst/>
          </a:prstGeom>
          <a:ln w="12700">
            <a:solidFill>
              <a:srgbClr val="808D9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" name="Line 16"/>
          <p:cNvSpPr/>
          <p:nvPr/>
        </p:nvSpPr>
        <p:spPr>
          <a:xfrm>
            <a:off x="479375" y="917575"/>
            <a:ext cx="11232002" cy="0"/>
          </a:xfrm>
          <a:prstGeom prst="line">
            <a:avLst/>
          </a:prstGeom>
          <a:ln w="12700">
            <a:solidFill>
              <a:srgbClr val="808D9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80000" y="6417349"/>
            <a:ext cx="148233" cy="1397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47" name="Rectangle 5"/>
          <p:cNvSpPr/>
          <p:nvPr/>
        </p:nvSpPr>
        <p:spPr>
          <a:xfrm>
            <a:off x="0" y="8945"/>
            <a:ext cx="12192000" cy="684905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2"/>
          <p:cNvSpPr/>
          <p:nvPr/>
        </p:nvSpPr>
        <p:spPr>
          <a:xfrm>
            <a:off x="479375" y="6275070"/>
            <a:ext cx="11232002" cy="1"/>
          </a:xfrm>
          <a:prstGeom prst="line">
            <a:avLst/>
          </a:prstGeom>
          <a:ln w="12700">
            <a:solidFill>
              <a:srgbClr val="808D9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Line 16"/>
          <p:cNvSpPr/>
          <p:nvPr/>
        </p:nvSpPr>
        <p:spPr>
          <a:xfrm>
            <a:off x="479375" y="803275"/>
            <a:ext cx="11232002" cy="0"/>
          </a:xfrm>
          <a:prstGeom prst="line">
            <a:avLst/>
          </a:prstGeom>
          <a:ln w="12700">
            <a:solidFill>
              <a:srgbClr val="808D9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80000" y="6506249"/>
            <a:ext cx="148233" cy="1397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>
              <a:defRPr sz="800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5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467637" y="61639"/>
            <a:ext cx="11232000" cy="717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Click to edit title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479376" y="1052736"/>
            <a:ext cx="11196982" cy="4896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Click to 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accent1"/>
          </a:solidFill>
          <a:uFillTx/>
          <a:latin typeface="Arial Black"/>
          <a:ea typeface="Arial Black"/>
          <a:cs typeface="Arial Black"/>
          <a:sym typeface="Arial Black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380571" marR="0" indent="-164571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767999" marR="0" indent="-19199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127999" marR="0" indent="-192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80000"/>
        <a:buFontTx/>
        <a:buChar char="&gt;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1336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468879" marR="0" indent="-18287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2926079" marR="0" indent="-18287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383279" marR="0" indent="-18287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840479" marR="0" indent="-18287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 Black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 Black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 Black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 Black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 Black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 Black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 Black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 Black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 Blac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15"/>
          <p:cNvSpPr txBox="1">
            <a:spLocks noGrp="1"/>
          </p:cNvSpPr>
          <p:nvPr>
            <p:ph type="sldNum" sz="quarter" idx="2"/>
          </p:nvPr>
        </p:nvSpPr>
        <p:spPr>
          <a:xfrm>
            <a:off x="480000" y="6417349"/>
            <a:ext cx="127001" cy="1397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57" name="Titel 1"/>
          <p:cNvSpPr txBox="1">
            <a:spLocks noGrp="1"/>
          </p:cNvSpPr>
          <p:nvPr>
            <p:ph type="title"/>
          </p:nvPr>
        </p:nvSpPr>
        <p:spPr>
          <a:xfrm>
            <a:off x="180147" y="115665"/>
            <a:ext cx="5688633" cy="3096346"/>
          </a:xfrm>
          <a:prstGeom prst="rect">
            <a:avLst/>
          </a:prstGeom>
          <a:noFill/>
        </p:spPr>
        <p:txBody>
          <a:bodyPr/>
          <a:lstStyle/>
          <a:p>
            <a:pPr defTabSz="859536">
              <a:defRPr sz="5640">
                <a:solidFill>
                  <a:srgbClr val="FFFFFF"/>
                </a:solidFill>
              </a:defRPr>
            </a:pPr>
            <a:r>
              <a:t>B4P</a:t>
            </a:r>
            <a:r>
              <a:rPr>
                <a:solidFill>
                  <a:srgbClr val="BFBFBF"/>
                </a:solidFill>
              </a:rPr>
              <a:t> </a:t>
            </a:r>
            <a:br>
              <a:rPr>
                <a:solidFill>
                  <a:srgbClr val="BFBFBF"/>
                </a:solidFill>
              </a:rPr>
            </a:br>
            <a:r>
              <a:rPr sz="2256"/>
              <a:t>Beyond Former Performance.</a:t>
            </a:r>
            <a:br>
              <a:rPr sz="2256"/>
            </a:br>
            <a:br>
              <a:rPr sz="2256"/>
            </a:br>
            <a:r>
              <a:rPr sz="1504"/>
              <a:t>Transforming Big Data to Powerful Insights</a:t>
            </a:r>
            <a:br>
              <a:rPr sz="1504"/>
            </a:br>
            <a:r>
              <a:rPr sz="846"/>
              <a:t> </a:t>
            </a:r>
            <a:br>
              <a:rPr sz="846"/>
            </a:br>
            <a:br>
              <a:rPr sz="846"/>
            </a:br>
            <a:r>
              <a:rPr sz="1504">
                <a:solidFill>
                  <a:srgbClr val="BFBFBF"/>
                </a:solidFill>
              </a:rPr>
              <a:t>A powerful programming language and</a:t>
            </a:r>
            <a:br>
              <a:rPr sz="1504">
                <a:solidFill>
                  <a:srgbClr val="BFBFBF"/>
                </a:solidFill>
              </a:rPr>
            </a:br>
            <a:r>
              <a:rPr sz="1504">
                <a:solidFill>
                  <a:srgbClr val="BFBFBF"/>
                </a:solidFill>
              </a:rPr>
              <a:t>analytics engine enabling rapid insights.</a:t>
            </a:r>
          </a:p>
        </p:txBody>
      </p:sp>
      <p:sp>
        <p:nvSpPr>
          <p:cNvPr id="58" name="Rechteck 3"/>
          <p:cNvSpPr txBox="1"/>
          <p:nvPr/>
        </p:nvSpPr>
        <p:spPr>
          <a:xfrm>
            <a:off x="7392144" y="6569054"/>
            <a:ext cx="4704028" cy="244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6000" tIns="36000" rIns="36000" bIns="36000" anchor="ctr">
            <a:spAutoFit/>
          </a:bodyPr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r>
              <a:t>Copyright © 2007 – 2020 by Georg zur Bonsen, Baden / Switzerland</a:t>
            </a:r>
          </a:p>
        </p:txBody>
      </p:sp>
      <p:sp>
        <p:nvSpPr>
          <p:cNvPr id="59" name="Rechteck 4"/>
          <p:cNvSpPr txBox="1"/>
          <p:nvPr/>
        </p:nvSpPr>
        <p:spPr>
          <a:xfrm>
            <a:off x="-24680" y="6647689"/>
            <a:ext cx="3988214" cy="207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6000" tIns="36000" rIns="36000" bIns="36000" anchor="ctr">
            <a:spAutoFit/>
          </a:bodyPr>
          <a:lstStyle>
            <a:lvl1pPr>
              <a:defRPr sz="1000"/>
            </a:lvl1pPr>
          </a:lstStyle>
          <a:p>
            <a:r>
              <a:t>Image source: Amir Hanna, Rush Hour in Dubai / UAE, unsplash.com</a:t>
            </a:r>
          </a:p>
        </p:txBody>
      </p:sp>
      <p:sp>
        <p:nvSpPr>
          <p:cNvPr id="60" name="Triangle"/>
          <p:cNvSpPr/>
          <p:nvPr/>
        </p:nvSpPr>
        <p:spPr>
          <a:xfrm rot="5400000">
            <a:off x="781484" y="3187338"/>
            <a:ext cx="329850" cy="3322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61" name="Arrow 5"/>
          <p:cNvSpPr/>
          <p:nvPr/>
        </p:nvSpPr>
        <p:spPr>
          <a:xfrm>
            <a:off x="388911" y="2780251"/>
            <a:ext cx="1018772" cy="1044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3" extrusionOk="0">
                <a:moveTo>
                  <a:pt x="10529" y="0"/>
                </a:moveTo>
                <a:lnTo>
                  <a:pt x="10529" y="2252"/>
                </a:lnTo>
                <a:cubicBezTo>
                  <a:pt x="6127" y="2290"/>
                  <a:pt x="2426" y="5063"/>
                  <a:pt x="1275" y="8842"/>
                </a:cubicBezTo>
                <a:lnTo>
                  <a:pt x="4596" y="10276"/>
                </a:lnTo>
                <a:cubicBezTo>
                  <a:pt x="5122" y="7645"/>
                  <a:pt x="7572" y="5648"/>
                  <a:pt x="10529" y="5607"/>
                </a:cubicBezTo>
                <a:lnTo>
                  <a:pt x="10529" y="7662"/>
                </a:lnTo>
                <a:lnTo>
                  <a:pt x="16091" y="3831"/>
                </a:lnTo>
                <a:lnTo>
                  <a:pt x="10529" y="0"/>
                </a:lnTo>
                <a:close/>
                <a:moveTo>
                  <a:pt x="17685" y="4997"/>
                </a:moveTo>
                <a:lnTo>
                  <a:pt x="14789" y="7046"/>
                </a:lnTo>
                <a:cubicBezTo>
                  <a:pt x="16783" y="8706"/>
                  <a:pt x="17443" y="11456"/>
                  <a:pt x="16235" y="13805"/>
                </a:cubicBezTo>
                <a:lnTo>
                  <a:pt x="14269" y="12888"/>
                </a:lnTo>
                <a:lnTo>
                  <a:pt x="15451" y="19251"/>
                </a:lnTo>
                <a:lnTo>
                  <a:pt x="21600" y="16307"/>
                </a:lnTo>
                <a:lnTo>
                  <a:pt x="19446" y="15303"/>
                </a:lnTo>
                <a:cubicBezTo>
                  <a:pt x="21285" y="11775"/>
                  <a:pt x="20457" y="7668"/>
                  <a:pt x="17685" y="4997"/>
                </a:cubicBezTo>
                <a:close/>
                <a:moveTo>
                  <a:pt x="972" y="10677"/>
                </a:moveTo>
                <a:lnTo>
                  <a:pt x="0" y="17074"/>
                </a:lnTo>
                <a:lnTo>
                  <a:pt x="2120" y="16006"/>
                </a:lnTo>
                <a:cubicBezTo>
                  <a:pt x="4403" y="19887"/>
                  <a:pt x="9288" y="21600"/>
                  <a:pt x="13647" y="20265"/>
                </a:cubicBezTo>
                <a:lnTo>
                  <a:pt x="12998" y="16913"/>
                </a:lnTo>
                <a:cubicBezTo>
                  <a:pt x="10149" y="18031"/>
                  <a:pt x="6810" y="16983"/>
                  <a:pt x="5281" y="14416"/>
                </a:cubicBezTo>
                <a:lnTo>
                  <a:pt x="7215" y="13443"/>
                </a:lnTo>
                <a:lnTo>
                  <a:pt x="972" y="10677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"/>
          <p:cNvGrpSpPr/>
          <p:nvPr/>
        </p:nvGrpSpPr>
        <p:grpSpPr>
          <a:xfrm>
            <a:off x="6177846" y="2527118"/>
            <a:ext cx="3203946" cy="2087769"/>
            <a:chOff x="0" y="0"/>
            <a:chExt cx="3203945" cy="2087767"/>
          </a:xfrm>
        </p:grpSpPr>
        <p:sp>
          <p:nvSpPr>
            <p:cNvPr id="63" name="Rectangle"/>
            <p:cNvSpPr/>
            <p:nvPr/>
          </p:nvSpPr>
          <p:spPr>
            <a:xfrm flipH="1">
              <a:off x="661489" y="653898"/>
              <a:ext cx="843410" cy="781789"/>
            </a:xfrm>
            <a:prstGeom prst="rect">
              <a:avLst/>
            </a:prstGeom>
            <a:solidFill>
              <a:srgbClr val="DDDDDD">
                <a:alpha val="2484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64" name="Triangle"/>
            <p:cNvSpPr/>
            <p:nvPr/>
          </p:nvSpPr>
          <p:spPr>
            <a:xfrm flipH="1">
              <a:off x="0" y="0"/>
              <a:ext cx="1501058" cy="6579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DDDDD">
                <a:alpha val="2484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65" name="Triangle"/>
            <p:cNvSpPr/>
            <p:nvPr/>
          </p:nvSpPr>
          <p:spPr>
            <a:xfrm rot="10800000">
              <a:off x="0" y="1429797"/>
              <a:ext cx="1501058" cy="6579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DDDDD">
                <a:alpha val="2484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66" name="Rectangle"/>
            <p:cNvSpPr/>
            <p:nvPr/>
          </p:nvSpPr>
          <p:spPr>
            <a:xfrm flipH="1">
              <a:off x="1498882" y="13825"/>
              <a:ext cx="1705064" cy="2061935"/>
            </a:xfrm>
            <a:prstGeom prst="rect">
              <a:avLst/>
            </a:prstGeom>
            <a:solidFill>
              <a:srgbClr val="DDDDDD">
                <a:alpha val="2484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72" name="Group"/>
          <p:cNvGrpSpPr/>
          <p:nvPr/>
        </p:nvGrpSpPr>
        <p:grpSpPr>
          <a:xfrm>
            <a:off x="1844528" y="2533656"/>
            <a:ext cx="3278092" cy="2087768"/>
            <a:chOff x="0" y="0"/>
            <a:chExt cx="3278090" cy="2087767"/>
          </a:xfrm>
        </p:grpSpPr>
        <p:sp>
          <p:nvSpPr>
            <p:cNvPr id="68" name="Rectangle"/>
            <p:cNvSpPr/>
            <p:nvPr/>
          </p:nvSpPr>
          <p:spPr>
            <a:xfrm>
              <a:off x="1773192" y="653898"/>
              <a:ext cx="843411" cy="781789"/>
            </a:xfrm>
            <a:prstGeom prst="rect">
              <a:avLst/>
            </a:prstGeom>
            <a:solidFill>
              <a:srgbClr val="DDDDDD">
                <a:alpha val="2484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69" name="Triangle"/>
            <p:cNvSpPr/>
            <p:nvPr/>
          </p:nvSpPr>
          <p:spPr>
            <a:xfrm>
              <a:off x="1777032" y="0"/>
              <a:ext cx="1501059" cy="6579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DDDDD">
                <a:alpha val="2484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70" name="Triangle"/>
            <p:cNvSpPr/>
            <p:nvPr/>
          </p:nvSpPr>
          <p:spPr>
            <a:xfrm rot="10800000" flipH="1">
              <a:off x="1777032" y="1429797"/>
              <a:ext cx="1501059" cy="6579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DDDDD">
                <a:alpha val="2484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71" name="Rectangle"/>
            <p:cNvSpPr/>
            <p:nvPr/>
          </p:nvSpPr>
          <p:spPr>
            <a:xfrm>
              <a:off x="0" y="13825"/>
              <a:ext cx="1779208" cy="2061935"/>
            </a:xfrm>
            <a:prstGeom prst="rect">
              <a:avLst/>
            </a:prstGeom>
            <a:solidFill>
              <a:srgbClr val="DDDDDD">
                <a:alpha val="24846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73" name="Rounded Rectangle"/>
          <p:cNvSpPr/>
          <p:nvPr/>
        </p:nvSpPr>
        <p:spPr>
          <a:xfrm>
            <a:off x="4183974" y="2878178"/>
            <a:ext cx="3368857" cy="1385649"/>
          </a:xfrm>
          <a:prstGeom prst="roundRect">
            <a:avLst>
              <a:gd name="adj" fmla="val 13748"/>
            </a:avLst>
          </a:prstGeom>
          <a:solidFill>
            <a:srgbClr val="3264C8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74" name="TextBox 36"/>
          <p:cNvSpPr txBox="1"/>
          <p:nvPr/>
        </p:nvSpPr>
        <p:spPr>
          <a:xfrm>
            <a:off x="1886577" y="2632980"/>
            <a:ext cx="924383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databases</a:t>
            </a:r>
          </a:p>
        </p:txBody>
      </p:sp>
      <p:sp>
        <p:nvSpPr>
          <p:cNvPr id="75" name="TextBox 37"/>
          <p:cNvSpPr txBox="1"/>
          <p:nvPr/>
        </p:nvSpPr>
        <p:spPr>
          <a:xfrm>
            <a:off x="1888584" y="3387117"/>
            <a:ext cx="84341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data files</a:t>
            </a:r>
          </a:p>
        </p:txBody>
      </p:sp>
      <p:sp>
        <p:nvSpPr>
          <p:cNvPr id="76" name="TextBox 49"/>
          <p:cNvSpPr txBox="1"/>
          <p:nvPr/>
        </p:nvSpPr>
        <p:spPr>
          <a:xfrm>
            <a:off x="1881076" y="4153953"/>
            <a:ext cx="858427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400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t>web data</a:t>
            </a:r>
          </a:p>
        </p:txBody>
      </p:sp>
      <p:sp>
        <p:nvSpPr>
          <p:cNvPr id="77" name="TextBox 37"/>
          <p:cNvSpPr txBox="1"/>
          <p:nvPr/>
        </p:nvSpPr>
        <p:spPr>
          <a:xfrm>
            <a:off x="3286722" y="5831560"/>
            <a:ext cx="5454654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t>data files:      Excel, XLS, CSV, TSV,  XML,  JSON, HTML, MHTML, Zip, Text </a:t>
            </a:r>
          </a:p>
        </p:txBody>
      </p:sp>
      <p:sp>
        <p:nvSpPr>
          <p:cNvPr id="78" name="TextBox 36"/>
          <p:cNvSpPr txBox="1"/>
          <p:nvPr/>
        </p:nvSpPr>
        <p:spPr>
          <a:xfrm>
            <a:off x="6123035" y="1079305"/>
            <a:ext cx="1092359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rPr dirty="0"/>
              <a:t>automation</a:t>
            </a:r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rPr dirty="0"/>
              <a:t>programs</a:t>
            </a:r>
          </a:p>
        </p:txBody>
      </p:sp>
      <p:sp>
        <p:nvSpPr>
          <p:cNvPr id="79" name="TextBox 36"/>
          <p:cNvSpPr txBox="1"/>
          <p:nvPr/>
        </p:nvSpPr>
        <p:spPr>
          <a:xfrm>
            <a:off x="4466492" y="1079305"/>
            <a:ext cx="924383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rPr dirty="0"/>
              <a:t>interactive</a:t>
            </a:r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rPr dirty="0"/>
              <a:t>analysis</a:t>
            </a:r>
          </a:p>
        </p:txBody>
      </p:sp>
      <p:sp>
        <p:nvSpPr>
          <p:cNvPr id="80" name="TextBox 36"/>
          <p:cNvSpPr txBox="1"/>
          <p:nvPr/>
        </p:nvSpPr>
        <p:spPr>
          <a:xfrm>
            <a:off x="4676151" y="4324513"/>
            <a:ext cx="2234733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400" b="1">
                <a:solidFill>
                  <a:srgbClr val="3264C8"/>
                </a:solidFill>
              </a:defRPr>
            </a:lvl1pPr>
          </a:lstStyle>
          <a:p>
            <a:r>
              <a:t>B4P data integration and analytics engine</a:t>
            </a:r>
          </a:p>
        </p:txBody>
      </p:sp>
      <p:sp>
        <p:nvSpPr>
          <p:cNvPr id="81" name="TextBox 36"/>
          <p:cNvSpPr txBox="1"/>
          <p:nvPr/>
        </p:nvSpPr>
        <p:spPr>
          <a:xfrm>
            <a:off x="3274074" y="6058928"/>
            <a:ext cx="4134101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t>databases:    Salesforce, Oracle, SAP, Access, …</a:t>
            </a:r>
          </a:p>
        </p:txBody>
      </p:sp>
      <p:sp>
        <p:nvSpPr>
          <p:cNvPr id="82" name="TextBox 49"/>
          <p:cNvSpPr txBox="1"/>
          <p:nvPr/>
        </p:nvSpPr>
        <p:spPr>
          <a:xfrm>
            <a:off x="3287243" y="6299217"/>
            <a:ext cx="5326612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t>web data:      Data from any internet accessible source</a:t>
            </a:r>
          </a:p>
        </p:txBody>
      </p:sp>
      <p:sp>
        <p:nvSpPr>
          <p:cNvPr id="83" name="Arrow 5"/>
          <p:cNvSpPr/>
          <p:nvPr/>
        </p:nvSpPr>
        <p:spPr>
          <a:xfrm>
            <a:off x="5278474" y="2990303"/>
            <a:ext cx="1055487" cy="10824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3" extrusionOk="0">
                <a:moveTo>
                  <a:pt x="10529" y="0"/>
                </a:moveTo>
                <a:lnTo>
                  <a:pt x="10529" y="2252"/>
                </a:lnTo>
                <a:cubicBezTo>
                  <a:pt x="6127" y="2290"/>
                  <a:pt x="2426" y="5063"/>
                  <a:pt x="1275" y="8842"/>
                </a:cubicBezTo>
                <a:lnTo>
                  <a:pt x="4596" y="10276"/>
                </a:lnTo>
                <a:cubicBezTo>
                  <a:pt x="5122" y="7645"/>
                  <a:pt x="7572" y="5648"/>
                  <a:pt x="10529" y="5607"/>
                </a:cubicBezTo>
                <a:lnTo>
                  <a:pt x="10529" y="7662"/>
                </a:lnTo>
                <a:lnTo>
                  <a:pt x="16091" y="3831"/>
                </a:lnTo>
                <a:lnTo>
                  <a:pt x="10529" y="0"/>
                </a:lnTo>
                <a:close/>
                <a:moveTo>
                  <a:pt x="17685" y="4997"/>
                </a:moveTo>
                <a:lnTo>
                  <a:pt x="14789" y="7046"/>
                </a:lnTo>
                <a:cubicBezTo>
                  <a:pt x="16783" y="8706"/>
                  <a:pt x="17443" y="11456"/>
                  <a:pt x="16235" y="13805"/>
                </a:cubicBezTo>
                <a:lnTo>
                  <a:pt x="14269" y="12888"/>
                </a:lnTo>
                <a:lnTo>
                  <a:pt x="15451" y="19251"/>
                </a:lnTo>
                <a:lnTo>
                  <a:pt x="21600" y="16307"/>
                </a:lnTo>
                <a:lnTo>
                  <a:pt x="19446" y="15303"/>
                </a:lnTo>
                <a:cubicBezTo>
                  <a:pt x="21285" y="11775"/>
                  <a:pt x="20457" y="7668"/>
                  <a:pt x="17685" y="4997"/>
                </a:cubicBezTo>
                <a:close/>
                <a:moveTo>
                  <a:pt x="972" y="10677"/>
                </a:moveTo>
                <a:lnTo>
                  <a:pt x="0" y="17074"/>
                </a:lnTo>
                <a:lnTo>
                  <a:pt x="2120" y="16006"/>
                </a:lnTo>
                <a:cubicBezTo>
                  <a:pt x="4403" y="19887"/>
                  <a:pt x="9288" y="21600"/>
                  <a:pt x="13647" y="20265"/>
                </a:cubicBezTo>
                <a:lnTo>
                  <a:pt x="12998" y="16913"/>
                </a:lnTo>
                <a:cubicBezTo>
                  <a:pt x="10149" y="18031"/>
                  <a:pt x="6810" y="16983"/>
                  <a:pt x="5281" y="14416"/>
                </a:cubicBezTo>
                <a:lnTo>
                  <a:pt x="7215" y="13443"/>
                </a:lnTo>
                <a:lnTo>
                  <a:pt x="972" y="10677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84" name="Cylinder"/>
          <p:cNvSpPr/>
          <p:nvPr/>
        </p:nvSpPr>
        <p:spPr>
          <a:xfrm>
            <a:off x="3210796" y="2624932"/>
            <a:ext cx="293429" cy="387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85" name="Rectangle"/>
          <p:cNvSpPr/>
          <p:nvPr/>
        </p:nvSpPr>
        <p:spPr>
          <a:xfrm>
            <a:off x="3120645" y="3322968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86" name="Rectangle"/>
          <p:cNvSpPr/>
          <p:nvPr/>
        </p:nvSpPr>
        <p:spPr>
          <a:xfrm>
            <a:off x="3196845" y="3373768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87" name="Rectangle"/>
          <p:cNvSpPr/>
          <p:nvPr/>
        </p:nvSpPr>
        <p:spPr>
          <a:xfrm>
            <a:off x="3285745" y="3424569"/>
            <a:ext cx="254897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88" name="Computer"/>
          <p:cNvSpPr/>
          <p:nvPr/>
        </p:nvSpPr>
        <p:spPr>
          <a:xfrm>
            <a:off x="4701375" y="1944530"/>
            <a:ext cx="480017" cy="3873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89" name="Rectangle"/>
          <p:cNvSpPr/>
          <p:nvPr/>
        </p:nvSpPr>
        <p:spPr>
          <a:xfrm>
            <a:off x="6478308" y="1882643"/>
            <a:ext cx="275795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90" name="World"/>
          <p:cNvSpPr/>
          <p:nvPr/>
        </p:nvSpPr>
        <p:spPr>
          <a:xfrm>
            <a:off x="3152224" y="4074750"/>
            <a:ext cx="435973" cy="4359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91" name="TextBox 36"/>
          <p:cNvSpPr txBox="1"/>
          <p:nvPr/>
        </p:nvSpPr>
        <p:spPr>
          <a:xfrm>
            <a:off x="2127164" y="1079305"/>
            <a:ext cx="1213937" cy="492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t>data</a:t>
            </a:r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t>sources</a:t>
            </a:r>
          </a:p>
        </p:txBody>
      </p:sp>
      <p:sp>
        <p:nvSpPr>
          <p:cNvPr id="92" name="Line"/>
          <p:cNvSpPr/>
          <p:nvPr/>
        </p:nvSpPr>
        <p:spPr>
          <a:xfrm>
            <a:off x="4941383" y="2400610"/>
            <a:ext cx="1" cy="492025"/>
          </a:xfrm>
          <a:prstGeom prst="line">
            <a:avLst/>
          </a:prstGeom>
          <a:ln w="31750">
            <a:solidFill>
              <a:schemeClr val="accent1"/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93" name="Line"/>
          <p:cNvSpPr/>
          <p:nvPr/>
        </p:nvSpPr>
        <p:spPr>
          <a:xfrm>
            <a:off x="6720014" y="2362503"/>
            <a:ext cx="1" cy="530131"/>
          </a:xfrm>
          <a:prstGeom prst="line">
            <a:avLst/>
          </a:prstGeom>
          <a:ln w="31750">
            <a:solidFill>
              <a:schemeClr val="accent1"/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94" name="TextBox 36"/>
          <p:cNvSpPr txBox="1"/>
          <p:nvPr/>
        </p:nvSpPr>
        <p:spPr>
          <a:xfrm>
            <a:off x="7976080" y="1079305"/>
            <a:ext cx="1157088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>
                <a:solidFill>
                  <a:srgbClr val="535353"/>
                </a:solidFill>
              </a:defRPr>
            </a:pPr>
            <a:r>
              <a:rPr lang="de-CH" dirty="0"/>
              <a:t>intelligible</a:t>
            </a:r>
            <a:endParaRPr dirty="0"/>
          </a:p>
          <a:p>
            <a:pPr algn="ctr">
              <a:defRPr sz="1400">
                <a:solidFill>
                  <a:srgbClr val="535353"/>
                </a:solidFill>
              </a:defRPr>
            </a:pPr>
            <a:r>
              <a:rPr dirty="0"/>
              <a:t>results</a:t>
            </a:r>
          </a:p>
        </p:txBody>
      </p:sp>
      <p:grpSp>
        <p:nvGrpSpPr>
          <p:cNvPr id="120" name="Group"/>
          <p:cNvGrpSpPr/>
          <p:nvPr/>
        </p:nvGrpSpPr>
        <p:grpSpPr>
          <a:xfrm>
            <a:off x="8062268" y="3084349"/>
            <a:ext cx="845726" cy="998707"/>
            <a:chOff x="0" y="0"/>
            <a:chExt cx="845725" cy="998705"/>
          </a:xfrm>
        </p:grpSpPr>
        <p:sp>
          <p:nvSpPr>
            <p:cNvPr id="95" name="Rectangle"/>
            <p:cNvSpPr/>
            <p:nvPr/>
          </p:nvSpPr>
          <p:spPr>
            <a:xfrm>
              <a:off x="6350" y="0"/>
              <a:ext cx="839376" cy="97364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96" name="Bar Chart"/>
            <p:cNvSpPr/>
            <p:nvPr/>
          </p:nvSpPr>
          <p:spPr>
            <a:xfrm>
              <a:off x="69288" y="34275"/>
              <a:ext cx="331915" cy="331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97" name="Line Graph"/>
            <p:cNvSpPr/>
            <p:nvPr/>
          </p:nvSpPr>
          <p:spPr>
            <a:xfrm>
              <a:off x="470675" y="67932"/>
              <a:ext cx="264422" cy="263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grpSp>
          <p:nvGrpSpPr>
            <p:cNvPr id="105" name="Group"/>
            <p:cNvGrpSpPr/>
            <p:nvPr/>
          </p:nvGrpSpPr>
          <p:grpSpPr>
            <a:xfrm>
              <a:off x="64526" y="408452"/>
              <a:ext cx="723024" cy="590254"/>
              <a:chOff x="0" y="0"/>
              <a:chExt cx="723022" cy="590252"/>
            </a:xfrm>
          </p:grpSpPr>
          <p:sp>
            <p:nvSpPr>
              <p:cNvPr id="98" name="Line"/>
              <p:cNvSpPr/>
              <p:nvPr/>
            </p:nvSpPr>
            <p:spPr>
              <a:xfrm flipV="1">
                <a:off x="-1" y="0"/>
                <a:ext cx="2" cy="590253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9" name="Line"/>
              <p:cNvSpPr/>
              <p:nvPr/>
            </p:nvSpPr>
            <p:spPr>
              <a:xfrm flipV="1">
                <a:off x="120503" y="-1"/>
                <a:ext cx="1" cy="590254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0" name="Line"/>
              <p:cNvSpPr/>
              <p:nvPr/>
            </p:nvSpPr>
            <p:spPr>
              <a:xfrm flipV="1">
                <a:off x="723022" y="-1"/>
                <a:ext cx="1" cy="590254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1" name="Line"/>
              <p:cNvSpPr/>
              <p:nvPr/>
            </p:nvSpPr>
            <p:spPr>
              <a:xfrm flipV="1">
                <a:off x="361511" y="-1"/>
                <a:ext cx="1" cy="590254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2" name="Line"/>
              <p:cNvSpPr/>
              <p:nvPr/>
            </p:nvSpPr>
            <p:spPr>
              <a:xfrm flipV="1">
                <a:off x="482015" y="-1"/>
                <a:ext cx="1" cy="590254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3" name="Line"/>
              <p:cNvSpPr/>
              <p:nvPr/>
            </p:nvSpPr>
            <p:spPr>
              <a:xfrm flipV="1">
                <a:off x="241007" y="-1"/>
                <a:ext cx="1" cy="590254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4" name="Line"/>
              <p:cNvSpPr/>
              <p:nvPr/>
            </p:nvSpPr>
            <p:spPr>
              <a:xfrm flipV="1">
                <a:off x="602519" y="-1"/>
                <a:ext cx="1" cy="590254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19" name="Group"/>
            <p:cNvGrpSpPr/>
            <p:nvPr/>
          </p:nvGrpSpPr>
          <p:grpSpPr>
            <a:xfrm>
              <a:off x="0" y="408452"/>
              <a:ext cx="842836" cy="590254"/>
              <a:chOff x="0" y="0"/>
              <a:chExt cx="842835" cy="590252"/>
            </a:xfrm>
          </p:grpSpPr>
          <p:sp>
            <p:nvSpPr>
              <p:cNvPr id="106" name="Line"/>
              <p:cNvSpPr/>
              <p:nvPr/>
            </p:nvSpPr>
            <p:spPr>
              <a:xfrm>
                <a:off x="4580" y="49187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7" name="Line"/>
              <p:cNvSpPr/>
              <p:nvPr/>
            </p:nvSpPr>
            <p:spPr>
              <a:xfrm>
                <a:off x="0" y="393501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8" name="Line"/>
              <p:cNvSpPr/>
              <p:nvPr/>
            </p:nvSpPr>
            <p:spPr>
              <a:xfrm>
                <a:off x="0" y="541064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9" name="Line"/>
              <p:cNvSpPr/>
              <p:nvPr/>
            </p:nvSpPr>
            <p:spPr>
              <a:xfrm>
                <a:off x="0" y="0"/>
                <a:ext cx="835966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0" name="Line"/>
              <p:cNvSpPr/>
              <p:nvPr/>
            </p:nvSpPr>
            <p:spPr>
              <a:xfrm>
                <a:off x="0" y="98375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1" name="Line"/>
              <p:cNvSpPr/>
              <p:nvPr/>
            </p:nvSpPr>
            <p:spPr>
              <a:xfrm>
                <a:off x="0" y="590252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2" name="Line"/>
              <p:cNvSpPr/>
              <p:nvPr/>
            </p:nvSpPr>
            <p:spPr>
              <a:xfrm>
                <a:off x="0" y="245938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3" name="Line"/>
              <p:cNvSpPr/>
              <p:nvPr/>
            </p:nvSpPr>
            <p:spPr>
              <a:xfrm>
                <a:off x="4580" y="147562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4" name="Line"/>
              <p:cNvSpPr/>
              <p:nvPr/>
            </p:nvSpPr>
            <p:spPr>
              <a:xfrm>
                <a:off x="4580" y="491876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5" name="Line"/>
              <p:cNvSpPr/>
              <p:nvPr/>
            </p:nvSpPr>
            <p:spPr>
              <a:xfrm>
                <a:off x="4580" y="295126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6" name="Line"/>
              <p:cNvSpPr/>
              <p:nvPr/>
            </p:nvSpPr>
            <p:spPr>
              <a:xfrm>
                <a:off x="2290" y="344313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7" name="Line"/>
              <p:cNvSpPr/>
              <p:nvPr/>
            </p:nvSpPr>
            <p:spPr>
              <a:xfrm>
                <a:off x="2290" y="442689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8" name="Line"/>
              <p:cNvSpPr/>
              <p:nvPr/>
            </p:nvSpPr>
            <p:spPr>
              <a:xfrm>
                <a:off x="6870" y="196750"/>
                <a:ext cx="835966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</p:grpSp>
      </p:grpSp>
      <p:sp>
        <p:nvSpPr>
          <p:cNvPr id="121" name="Rectangle"/>
          <p:cNvSpPr/>
          <p:nvPr/>
        </p:nvSpPr>
        <p:spPr>
          <a:xfrm>
            <a:off x="6544016" y="1923132"/>
            <a:ext cx="275796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2" name="Rectangle"/>
          <p:cNvSpPr/>
          <p:nvPr/>
        </p:nvSpPr>
        <p:spPr>
          <a:xfrm>
            <a:off x="6602445" y="1973932"/>
            <a:ext cx="275795" cy="358561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3" name="B4P"/>
          <p:cNvSpPr txBox="1"/>
          <p:nvPr/>
        </p:nvSpPr>
        <p:spPr>
          <a:xfrm>
            <a:off x="6580250" y="2036028"/>
            <a:ext cx="320184" cy="21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535353"/>
                </a:solidFill>
              </a:defRPr>
            </a:lvl1pPr>
          </a:lstStyle>
          <a:p>
            <a:r>
              <a:t>B4P</a:t>
            </a:r>
          </a:p>
        </p:txBody>
      </p:sp>
      <p:sp>
        <p:nvSpPr>
          <p:cNvPr id="124" name="version 4"/>
          <p:cNvSpPr txBox="1"/>
          <p:nvPr/>
        </p:nvSpPr>
        <p:spPr>
          <a:xfrm>
            <a:off x="401467" y="225318"/>
            <a:ext cx="722522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>
                <a:solidFill>
                  <a:srgbClr val="262626"/>
                </a:solidFill>
              </a:defRPr>
            </a:lvl1pPr>
          </a:lstStyle>
          <a:p>
            <a:r>
              <a:t>version 4</a:t>
            </a:r>
          </a:p>
        </p:txBody>
      </p:sp>
      <p:sp>
        <p:nvSpPr>
          <p:cNvPr id="125" name="Triangle"/>
          <p:cNvSpPr/>
          <p:nvPr/>
        </p:nvSpPr>
        <p:spPr>
          <a:xfrm rot="5400000">
            <a:off x="5696789" y="3404238"/>
            <a:ext cx="276124" cy="3230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6" name="Triangle"/>
          <p:cNvSpPr/>
          <p:nvPr/>
        </p:nvSpPr>
        <p:spPr>
          <a:xfrm rot="5400000">
            <a:off x="6602280" y="3370018"/>
            <a:ext cx="276125" cy="3230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27" name="Triangle"/>
          <p:cNvSpPr/>
          <p:nvPr/>
        </p:nvSpPr>
        <p:spPr>
          <a:xfrm rot="5400000">
            <a:off x="4681494" y="3409492"/>
            <a:ext cx="276125" cy="3230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7D0EDFCE-CD07-484A-88F3-333113969846}"/>
              </a:ext>
            </a:extLst>
          </p:cNvPr>
          <p:cNvSpPr/>
          <p:nvPr/>
        </p:nvSpPr>
        <p:spPr>
          <a:xfrm>
            <a:off x="407368" y="2781088"/>
            <a:ext cx="1440000" cy="1440000"/>
          </a:xfrm>
          <a:prstGeom prst="rect">
            <a:avLst/>
          </a:prstGeom>
          <a:gradFill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CH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FD59AE3-34C7-426D-B570-4319E4582E67}"/>
              </a:ext>
            </a:extLst>
          </p:cNvPr>
          <p:cNvSpPr/>
          <p:nvPr/>
        </p:nvSpPr>
        <p:spPr>
          <a:xfrm>
            <a:off x="407928" y="1053000"/>
            <a:ext cx="1440000" cy="1440000"/>
          </a:xfrm>
          <a:prstGeom prst="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de-CH" dirty="0"/>
          </a:p>
        </p:txBody>
      </p:sp>
      <p:sp>
        <p:nvSpPr>
          <p:cNvPr id="132" name="B4P">
            <a:extLst>
              <a:ext uri="{FF2B5EF4-FFF2-40B4-BE49-F238E27FC236}">
                <a16:creationId xmlns:a16="http://schemas.microsoft.com/office/drawing/2014/main" id="{AC83EA63-DD88-456D-8396-397A586BF2D8}"/>
              </a:ext>
            </a:extLst>
          </p:cNvPr>
          <p:cNvSpPr txBox="1"/>
          <p:nvPr/>
        </p:nvSpPr>
        <p:spPr>
          <a:xfrm>
            <a:off x="407928" y="1206608"/>
            <a:ext cx="1440000" cy="43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4" name="Triangle">
            <a:extLst>
              <a:ext uri="{FF2B5EF4-FFF2-40B4-BE49-F238E27FC236}">
                <a16:creationId xmlns:a16="http://schemas.microsoft.com/office/drawing/2014/main" id="{34C90BDB-0F92-44DE-8F1D-F53DC5B14FDB}"/>
              </a:ext>
            </a:extLst>
          </p:cNvPr>
          <p:cNvSpPr/>
          <p:nvPr/>
        </p:nvSpPr>
        <p:spPr>
          <a:xfrm rot="5400000">
            <a:off x="813697" y="1494656"/>
            <a:ext cx="628462" cy="1152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dirty="0"/>
          </a:p>
        </p:txBody>
      </p:sp>
      <p:sp>
        <p:nvSpPr>
          <p:cNvPr id="139" name="B4P">
            <a:extLst>
              <a:ext uri="{FF2B5EF4-FFF2-40B4-BE49-F238E27FC236}">
                <a16:creationId xmlns:a16="http://schemas.microsoft.com/office/drawing/2014/main" id="{3C0E8D66-7A0C-4D07-9880-389148610A94}"/>
              </a:ext>
            </a:extLst>
          </p:cNvPr>
          <p:cNvSpPr txBox="1"/>
          <p:nvPr/>
        </p:nvSpPr>
        <p:spPr>
          <a:xfrm>
            <a:off x="407368" y="2934536"/>
            <a:ext cx="1440000" cy="43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92C3B8B7-8404-4B3D-BD3D-B4C7B3CF3EE5}"/>
              </a:ext>
            </a:extLst>
          </p:cNvPr>
          <p:cNvSpPr/>
          <p:nvPr/>
        </p:nvSpPr>
        <p:spPr>
          <a:xfrm>
            <a:off x="9804411" y="743910"/>
            <a:ext cx="2196244" cy="349702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CH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256 </a:t>
            </a:r>
            <a:r>
              <a:rPr kumimoji="0" lang="de-CH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pix</a:t>
            </a:r>
            <a:r>
              <a:rPr kumimoji="0" lang="de-CH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:  </a:t>
            </a:r>
            <a:r>
              <a:rPr kumimoji="0" lang="de-CH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7.8cm</a:t>
            </a:r>
            <a:endParaRPr kumimoji="0" lang="de-CH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Rechteck 168">
            <a:extLst>
              <a:ext uri="{FF2B5EF4-FFF2-40B4-BE49-F238E27FC236}">
                <a16:creationId xmlns:a16="http://schemas.microsoft.com/office/drawing/2014/main" id="{B7519CCF-82BB-47BB-8DE3-CE4D30B6F5AA}"/>
              </a:ext>
            </a:extLst>
          </p:cNvPr>
          <p:cNvSpPr/>
          <p:nvPr/>
        </p:nvSpPr>
        <p:spPr>
          <a:xfrm>
            <a:off x="8940316" y="3489380"/>
            <a:ext cx="2196244" cy="349702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CH" dirty="0"/>
              <a:t>1128</a:t>
            </a:r>
            <a:r>
              <a:rPr kumimoji="0" lang="de-CH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kumimoji="0" lang="de-CH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pix</a:t>
            </a:r>
            <a:r>
              <a:rPr kumimoji="0" lang="de-CH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:  </a:t>
            </a:r>
            <a:r>
              <a:rPr kumimoji="0" lang="de-CH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3.9cm</a:t>
            </a:r>
            <a:endParaRPr kumimoji="0" lang="de-CH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Rechteck 169">
            <a:extLst>
              <a:ext uri="{FF2B5EF4-FFF2-40B4-BE49-F238E27FC236}">
                <a16:creationId xmlns:a16="http://schemas.microsoft.com/office/drawing/2014/main" id="{DFE923A1-B8F5-4BD8-A7A7-59A251ABD320}"/>
              </a:ext>
            </a:extLst>
          </p:cNvPr>
          <p:cNvSpPr/>
          <p:nvPr/>
        </p:nvSpPr>
        <p:spPr>
          <a:xfrm>
            <a:off x="8936682" y="4833663"/>
            <a:ext cx="2196244" cy="349702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CH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64 </a:t>
            </a:r>
            <a:r>
              <a:rPr kumimoji="0" lang="de-CH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pix</a:t>
            </a:r>
            <a:r>
              <a:rPr kumimoji="0" lang="de-CH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:  2</a:t>
            </a:r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id="{4159B692-3F49-4555-ABF8-A1635DB9E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147" y="404664"/>
            <a:ext cx="3416964" cy="2808000"/>
          </a:xfrm>
          <a:prstGeom prst="rect">
            <a:avLst/>
          </a:prstGeom>
        </p:spPr>
      </p:pic>
      <p:pic>
        <p:nvPicPr>
          <p:cNvPr id="175" name="Grafik 174">
            <a:extLst>
              <a:ext uri="{FF2B5EF4-FFF2-40B4-BE49-F238E27FC236}">
                <a16:creationId xmlns:a16="http://schemas.microsoft.com/office/drawing/2014/main" id="{C013D282-8CB3-4333-A2F0-C90697826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3321144"/>
            <a:ext cx="1708482" cy="1404000"/>
          </a:xfrm>
          <a:prstGeom prst="rect">
            <a:avLst/>
          </a:prstGeom>
        </p:spPr>
      </p:pic>
      <p:pic>
        <p:nvPicPr>
          <p:cNvPr id="176" name="Grafik 175">
            <a:extLst>
              <a:ext uri="{FF2B5EF4-FFF2-40B4-BE49-F238E27FC236}">
                <a16:creationId xmlns:a16="http://schemas.microsoft.com/office/drawing/2014/main" id="{4FE2DC80-C9A5-49AD-83E0-A41104D9E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772" y="4833663"/>
            <a:ext cx="876145" cy="720000"/>
          </a:xfrm>
          <a:prstGeom prst="rect">
            <a:avLst/>
          </a:prstGeom>
        </p:spPr>
      </p:pic>
      <p:pic>
        <p:nvPicPr>
          <p:cNvPr id="177" name="Grafik 176">
            <a:extLst>
              <a:ext uri="{FF2B5EF4-FFF2-40B4-BE49-F238E27FC236}">
                <a16:creationId xmlns:a16="http://schemas.microsoft.com/office/drawing/2014/main" id="{C3454516-42A7-4C7C-9A9C-497AC9865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5780" y="5718821"/>
            <a:ext cx="438073" cy="360000"/>
          </a:xfrm>
          <a:prstGeom prst="rect">
            <a:avLst/>
          </a:prstGeom>
        </p:spPr>
      </p:pic>
      <p:pic>
        <p:nvPicPr>
          <p:cNvPr id="178" name="Grafik 177">
            <a:extLst>
              <a:ext uri="{FF2B5EF4-FFF2-40B4-BE49-F238E27FC236}">
                <a16:creationId xmlns:a16="http://schemas.microsoft.com/office/drawing/2014/main" id="{33632F69-C4BA-4408-BB20-05A523370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758" y="6104894"/>
            <a:ext cx="240940" cy="198000"/>
          </a:xfrm>
          <a:prstGeom prst="rect">
            <a:avLst/>
          </a:prstGeom>
        </p:spPr>
      </p:pic>
      <p:sp>
        <p:nvSpPr>
          <p:cNvPr id="7" name="Bogen 6">
            <a:extLst>
              <a:ext uri="{FF2B5EF4-FFF2-40B4-BE49-F238E27FC236}">
                <a16:creationId xmlns:a16="http://schemas.microsoft.com/office/drawing/2014/main" id="{6922EDB1-4AD3-4AEE-80B5-CC829378EFC2}"/>
              </a:ext>
            </a:extLst>
          </p:cNvPr>
          <p:cNvSpPr/>
          <p:nvPr/>
        </p:nvSpPr>
        <p:spPr>
          <a:xfrm flipH="1">
            <a:off x="587508" y="3537132"/>
            <a:ext cx="1080000" cy="1080000"/>
          </a:xfrm>
          <a:prstGeom prst="arc">
            <a:avLst>
              <a:gd name="adj1" fmla="val 10784087"/>
              <a:gd name="adj2" fmla="val 0"/>
            </a:avLst>
          </a:prstGeom>
          <a:noFill/>
          <a:ln w="76200" cap="flat">
            <a:solidFill>
              <a:schemeClr val="bg1"/>
            </a:solidFill>
            <a:prstDash val="solid"/>
            <a:round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CH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59FA46BB-3D64-449C-AB62-1F9BF1DB1792}"/>
              </a:ext>
            </a:extLst>
          </p:cNvPr>
          <p:cNvSpPr/>
          <p:nvPr/>
        </p:nvSpPr>
        <p:spPr>
          <a:xfrm>
            <a:off x="1055440" y="4005064"/>
            <a:ext cx="144000" cy="1440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CH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leichschenkliges Dreieck 9">
            <a:extLst>
              <a:ext uri="{FF2B5EF4-FFF2-40B4-BE49-F238E27FC236}">
                <a16:creationId xmlns:a16="http://schemas.microsoft.com/office/drawing/2014/main" id="{9968AB6E-D311-494B-AA90-AA35B369D960}"/>
              </a:ext>
            </a:extLst>
          </p:cNvPr>
          <p:cNvSpPr/>
          <p:nvPr/>
        </p:nvSpPr>
        <p:spPr>
          <a:xfrm rot="3940705">
            <a:off x="1361633" y="3606481"/>
            <a:ext cx="144000" cy="662110"/>
          </a:xfrm>
          <a:prstGeom prst="triangle">
            <a:avLst/>
          </a:prstGeom>
          <a:solidFill>
            <a:schemeClr val="bg1"/>
          </a:solidFill>
          <a:ln w="127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CH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CD55276F-74CC-478C-85F1-7D044CDB3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072" y="404664"/>
            <a:ext cx="3416964" cy="2808000"/>
          </a:xfrm>
          <a:prstGeom prst="rect">
            <a:avLst/>
          </a:prstGeom>
        </p:spPr>
      </p:pic>
      <p:pic>
        <p:nvPicPr>
          <p:cNvPr id="62" name="Grafik 61">
            <a:extLst>
              <a:ext uri="{FF2B5EF4-FFF2-40B4-BE49-F238E27FC236}">
                <a16:creationId xmlns:a16="http://schemas.microsoft.com/office/drawing/2014/main" id="{8FD039EC-4EB3-48BB-9022-10C420147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96" y="3226874"/>
            <a:ext cx="1708482" cy="1404000"/>
          </a:xfrm>
          <a:prstGeom prst="rect">
            <a:avLst/>
          </a:prstGeom>
        </p:spPr>
      </p:pic>
      <p:pic>
        <p:nvPicPr>
          <p:cNvPr id="63" name="Grafik 62">
            <a:extLst>
              <a:ext uri="{FF2B5EF4-FFF2-40B4-BE49-F238E27FC236}">
                <a16:creationId xmlns:a16="http://schemas.microsoft.com/office/drawing/2014/main" id="{C341BC16-ABAA-43B2-8DA2-307734CC8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4111" y="4784059"/>
            <a:ext cx="874800" cy="718895"/>
          </a:xfrm>
          <a:prstGeom prst="rect">
            <a:avLst/>
          </a:prstGeom>
        </p:spPr>
      </p:pic>
      <p:pic>
        <p:nvPicPr>
          <p:cNvPr id="64" name="Grafik 63">
            <a:extLst>
              <a:ext uri="{FF2B5EF4-FFF2-40B4-BE49-F238E27FC236}">
                <a16:creationId xmlns:a16="http://schemas.microsoft.com/office/drawing/2014/main" id="{233CD30C-3048-4DD4-AAED-46D74FC62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120" y="5718821"/>
            <a:ext cx="43807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1334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ounded Rectangle"/>
          <p:cNvSpPr/>
          <p:nvPr/>
        </p:nvSpPr>
        <p:spPr>
          <a:xfrm>
            <a:off x="8707426" y="4040075"/>
            <a:ext cx="1687397" cy="1385649"/>
          </a:xfrm>
          <a:prstGeom prst="roundRect">
            <a:avLst>
              <a:gd name="adj" fmla="val 13748"/>
            </a:avLst>
          </a:prstGeom>
          <a:solidFill>
            <a:srgbClr val="3264C8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0" name="Triangle"/>
          <p:cNvSpPr/>
          <p:nvPr/>
        </p:nvSpPr>
        <p:spPr>
          <a:xfrm rot="5400000">
            <a:off x="9652554" y="4207796"/>
            <a:ext cx="525874" cy="466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1" name="Arrow 5"/>
          <p:cNvSpPr/>
          <p:nvPr/>
        </p:nvSpPr>
        <p:spPr>
          <a:xfrm>
            <a:off x="8940253" y="4093159"/>
            <a:ext cx="664975" cy="6819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3" extrusionOk="0">
                <a:moveTo>
                  <a:pt x="10529" y="0"/>
                </a:moveTo>
                <a:lnTo>
                  <a:pt x="10529" y="2252"/>
                </a:lnTo>
                <a:cubicBezTo>
                  <a:pt x="6127" y="2290"/>
                  <a:pt x="2426" y="5063"/>
                  <a:pt x="1275" y="8842"/>
                </a:cubicBezTo>
                <a:lnTo>
                  <a:pt x="4596" y="10276"/>
                </a:lnTo>
                <a:cubicBezTo>
                  <a:pt x="5122" y="7645"/>
                  <a:pt x="7572" y="5648"/>
                  <a:pt x="10529" y="5607"/>
                </a:cubicBezTo>
                <a:lnTo>
                  <a:pt x="10529" y="7662"/>
                </a:lnTo>
                <a:lnTo>
                  <a:pt x="16091" y="3831"/>
                </a:lnTo>
                <a:lnTo>
                  <a:pt x="10529" y="0"/>
                </a:lnTo>
                <a:close/>
                <a:moveTo>
                  <a:pt x="17685" y="4997"/>
                </a:moveTo>
                <a:lnTo>
                  <a:pt x="14789" y="7046"/>
                </a:lnTo>
                <a:cubicBezTo>
                  <a:pt x="16783" y="8706"/>
                  <a:pt x="17443" y="11456"/>
                  <a:pt x="16235" y="13805"/>
                </a:cubicBezTo>
                <a:lnTo>
                  <a:pt x="14269" y="12888"/>
                </a:lnTo>
                <a:lnTo>
                  <a:pt x="15451" y="19251"/>
                </a:lnTo>
                <a:lnTo>
                  <a:pt x="21600" y="16307"/>
                </a:lnTo>
                <a:lnTo>
                  <a:pt x="19446" y="15303"/>
                </a:lnTo>
                <a:cubicBezTo>
                  <a:pt x="21285" y="11775"/>
                  <a:pt x="20457" y="7668"/>
                  <a:pt x="17685" y="4997"/>
                </a:cubicBezTo>
                <a:close/>
                <a:moveTo>
                  <a:pt x="972" y="10677"/>
                </a:moveTo>
                <a:lnTo>
                  <a:pt x="0" y="17074"/>
                </a:lnTo>
                <a:lnTo>
                  <a:pt x="2120" y="16006"/>
                </a:lnTo>
                <a:cubicBezTo>
                  <a:pt x="4403" y="19887"/>
                  <a:pt x="9288" y="21600"/>
                  <a:pt x="13647" y="20265"/>
                </a:cubicBezTo>
                <a:lnTo>
                  <a:pt x="12998" y="16913"/>
                </a:lnTo>
                <a:cubicBezTo>
                  <a:pt x="10149" y="18031"/>
                  <a:pt x="6810" y="16983"/>
                  <a:pt x="5281" y="14416"/>
                </a:cubicBezTo>
                <a:lnTo>
                  <a:pt x="7215" y="13443"/>
                </a:lnTo>
                <a:lnTo>
                  <a:pt x="972" y="10677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2" name="b4p icons  version 1"/>
          <p:cNvSpPr txBox="1"/>
          <p:nvPr/>
        </p:nvSpPr>
        <p:spPr>
          <a:xfrm>
            <a:off x="531991" y="306895"/>
            <a:ext cx="1459593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200">
                <a:solidFill>
                  <a:srgbClr val="262626"/>
                </a:solidFill>
              </a:defRPr>
            </a:lvl1pPr>
          </a:lstStyle>
          <a:p>
            <a:r>
              <a:t>b4p icons  version 1</a:t>
            </a:r>
          </a:p>
        </p:txBody>
      </p:sp>
      <p:sp>
        <p:nvSpPr>
          <p:cNvPr id="133" name="Rounded Rectangle"/>
          <p:cNvSpPr/>
          <p:nvPr/>
        </p:nvSpPr>
        <p:spPr>
          <a:xfrm>
            <a:off x="8715379" y="2161068"/>
            <a:ext cx="1270001" cy="1270001"/>
          </a:xfrm>
          <a:prstGeom prst="roundRect">
            <a:avLst>
              <a:gd name="adj" fmla="val 15000"/>
            </a:avLst>
          </a:prstGeom>
          <a:solidFill>
            <a:srgbClr val="3264C8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34" name="B4P"/>
          <p:cNvSpPr txBox="1"/>
          <p:nvPr/>
        </p:nvSpPr>
        <p:spPr>
          <a:xfrm>
            <a:off x="8804894" y="2799519"/>
            <a:ext cx="1141770" cy="683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sp>
        <p:nvSpPr>
          <p:cNvPr id="135" name="Triangle"/>
          <p:cNvSpPr/>
          <p:nvPr/>
        </p:nvSpPr>
        <p:spPr>
          <a:xfrm rot="5400000">
            <a:off x="9133886" y="2238182"/>
            <a:ext cx="483786" cy="553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grpSp>
        <p:nvGrpSpPr>
          <p:cNvPr id="139" name="Group"/>
          <p:cNvGrpSpPr/>
          <p:nvPr/>
        </p:nvGrpSpPr>
        <p:grpSpPr>
          <a:xfrm>
            <a:off x="8715379" y="727900"/>
            <a:ext cx="1270001" cy="1322042"/>
            <a:chOff x="0" y="0"/>
            <a:chExt cx="1270000" cy="1322041"/>
          </a:xfrm>
        </p:grpSpPr>
        <p:sp>
          <p:nvSpPr>
            <p:cNvPr id="136" name="Rounded Rectangle"/>
            <p:cNvSpPr/>
            <p:nvPr/>
          </p:nvSpPr>
          <p:spPr>
            <a:xfrm>
              <a:off x="0" y="0"/>
              <a:ext cx="1270000" cy="1270000"/>
            </a:xfrm>
            <a:prstGeom prst="roundRect">
              <a:avLst>
                <a:gd name="adj" fmla="val 15000"/>
              </a:avLst>
            </a:prstGeom>
            <a:solidFill>
              <a:srgbClr val="3264C8"/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  <p:sp>
          <p:nvSpPr>
            <p:cNvPr id="137" name="B4P"/>
            <p:cNvSpPr txBox="1"/>
            <p:nvPr/>
          </p:nvSpPr>
          <p:spPr>
            <a:xfrm>
              <a:off x="89515" y="638451"/>
              <a:ext cx="1141770" cy="6835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dirty="0" err="1"/>
                <a:t>B4P</a:t>
              </a:r>
              <a:endParaRPr dirty="0"/>
            </a:p>
          </p:txBody>
        </p:sp>
        <p:sp>
          <p:nvSpPr>
            <p:cNvPr id="138" name="Arrow 5"/>
            <p:cNvSpPr/>
            <p:nvPr/>
          </p:nvSpPr>
          <p:spPr>
            <a:xfrm>
              <a:off x="302513" y="29563"/>
              <a:ext cx="597273" cy="6125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13" extrusionOk="0">
                  <a:moveTo>
                    <a:pt x="10529" y="0"/>
                  </a:moveTo>
                  <a:lnTo>
                    <a:pt x="10529" y="2252"/>
                  </a:lnTo>
                  <a:cubicBezTo>
                    <a:pt x="6127" y="2290"/>
                    <a:pt x="2426" y="5063"/>
                    <a:pt x="1275" y="8842"/>
                  </a:cubicBezTo>
                  <a:lnTo>
                    <a:pt x="4596" y="10276"/>
                  </a:lnTo>
                  <a:cubicBezTo>
                    <a:pt x="5122" y="7645"/>
                    <a:pt x="7572" y="5648"/>
                    <a:pt x="10529" y="5607"/>
                  </a:cubicBezTo>
                  <a:lnTo>
                    <a:pt x="10529" y="7662"/>
                  </a:lnTo>
                  <a:lnTo>
                    <a:pt x="16091" y="3831"/>
                  </a:lnTo>
                  <a:lnTo>
                    <a:pt x="10529" y="0"/>
                  </a:lnTo>
                  <a:close/>
                  <a:moveTo>
                    <a:pt x="17685" y="4997"/>
                  </a:moveTo>
                  <a:lnTo>
                    <a:pt x="14789" y="7046"/>
                  </a:lnTo>
                  <a:cubicBezTo>
                    <a:pt x="16783" y="8706"/>
                    <a:pt x="17443" y="11456"/>
                    <a:pt x="16235" y="13805"/>
                  </a:cubicBezTo>
                  <a:lnTo>
                    <a:pt x="14269" y="12888"/>
                  </a:lnTo>
                  <a:lnTo>
                    <a:pt x="15451" y="19251"/>
                  </a:lnTo>
                  <a:lnTo>
                    <a:pt x="21600" y="16307"/>
                  </a:lnTo>
                  <a:lnTo>
                    <a:pt x="19446" y="15303"/>
                  </a:lnTo>
                  <a:cubicBezTo>
                    <a:pt x="21285" y="11775"/>
                    <a:pt x="20457" y="7668"/>
                    <a:pt x="17685" y="4997"/>
                  </a:cubicBezTo>
                  <a:close/>
                  <a:moveTo>
                    <a:pt x="972" y="10677"/>
                  </a:moveTo>
                  <a:lnTo>
                    <a:pt x="0" y="17074"/>
                  </a:lnTo>
                  <a:lnTo>
                    <a:pt x="2120" y="16006"/>
                  </a:lnTo>
                  <a:cubicBezTo>
                    <a:pt x="4403" y="19887"/>
                    <a:pt x="9288" y="21600"/>
                    <a:pt x="13647" y="20265"/>
                  </a:cubicBezTo>
                  <a:lnTo>
                    <a:pt x="12998" y="16913"/>
                  </a:lnTo>
                  <a:cubicBezTo>
                    <a:pt x="10149" y="18031"/>
                    <a:pt x="6810" y="16983"/>
                    <a:pt x="5281" y="14416"/>
                  </a:cubicBezTo>
                  <a:lnTo>
                    <a:pt x="7215" y="13443"/>
                  </a:lnTo>
                  <a:lnTo>
                    <a:pt x="972" y="10677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140" name="B4P"/>
          <p:cNvSpPr txBox="1"/>
          <p:nvPr/>
        </p:nvSpPr>
        <p:spPr>
          <a:xfrm>
            <a:off x="8992939" y="4797473"/>
            <a:ext cx="1141771" cy="683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sp>
        <p:nvSpPr>
          <p:cNvPr id="141" name="B4P Engine"/>
          <p:cNvSpPr txBox="1"/>
          <p:nvPr/>
        </p:nvSpPr>
        <p:spPr>
          <a:xfrm>
            <a:off x="10148720" y="1213590"/>
            <a:ext cx="130741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B4P Engine</a:t>
            </a:r>
          </a:p>
        </p:txBody>
      </p:sp>
      <p:sp>
        <p:nvSpPr>
          <p:cNvPr id="142" name="B4P Program"/>
          <p:cNvSpPr txBox="1"/>
          <p:nvPr/>
        </p:nvSpPr>
        <p:spPr>
          <a:xfrm>
            <a:off x="10287163" y="2620737"/>
            <a:ext cx="147216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B4P Program</a:t>
            </a:r>
          </a:p>
        </p:txBody>
      </p:sp>
      <p:sp>
        <p:nvSpPr>
          <p:cNvPr id="143" name="Rounded Rectangle"/>
          <p:cNvSpPr/>
          <p:nvPr/>
        </p:nvSpPr>
        <p:spPr>
          <a:xfrm>
            <a:off x="626036" y="1001773"/>
            <a:ext cx="3368857" cy="1385649"/>
          </a:xfrm>
          <a:prstGeom prst="roundRect">
            <a:avLst>
              <a:gd name="adj" fmla="val 13748"/>
            </a:avLst>
          </a:prstGeom>
          <a:solidFill>
            <a:srgbClr val="3264C8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4" name="Triangle"/>
          <p:cNvSpPr/>
          <p:nvPr/>
        </p:nvSpPr>
        <p:spPr>
          <a:xfrm rot="5400000">
            <a:off x="1233325" y="1237533"/>
            <a:ext cx="461139" cy="466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5" name="Triangle"/>
          <p:cNvSpPr/>
          <p:nvPr/>
        </p:nvSpPr>
        <p:spPr>
          <a:xfrm rot="5400000">
            <a:off x="2977265" y="1213326"/>
            <a:ext cx="461139" cy="4666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6" name="Arrow 5"/>
          <p:cNvSpPr/>
          <p:nvPr/>
        </p:nvSpPr>
        <p:spPr>
          <a:xfrm>
            <a:off x="1991297" y="1105657"/>
            <a:ext cx="664974" cy="6819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3" extrusionOk="0">
                <a:moveTo>
                  <a:pt x="10529" y="0"/>
                </a:moveTo>
                <a:lnTo>
                  <a:pt x="10529" y="2252"/>
                </a:lnTo>
                <a:cubicBezTo>
                  <a:pt x="6127" y="2290"/>
                  <a:pt x="2426" y="5063"/>
                  <a:pt x="1275" y="8842"/>
                </a:cubicBezTo>
                <a:lnTo>
                  <a:pt x="4596" y="10276"/>
                </a:lnTo>
                <a:cubicBezTo>
                  <a:pt x="5122" y="7645"/>
                  <a:pt x="7572" y="5648"/>
                  <a:pt x="10529" y="5607"/>
                </a:cubicBezTo>
                <a:lnTo>
                  <a:pt x="10529" y="7662"/>
                </a:lnTo>
                <a:lnTo>
                  <a:pt x="16091" y="3831"/>
                </a:lnTo>
                <a:lnTo>
                  <a:pt x="10529" y="0"/>
                </a:lnTo>
                <a:close/>
                <a:moveTo>
                  <a:pt x="17685" y="4997"/>
                </a:moveTo>
                <a:lnTo>
                  <a:pt x="14789" y="7046"/>
                </a:lnTo>
                <a:cubicBezTo>
                  <a:pt x="16783" y="8706"/>
                  <a:pt x="17443" y="11456"/>
                  <a:pt x="16235" y="13805"/>
                </a:cubicBezTo>
                <a:lnTo>
                  <a:pt x="14269" y="12888"/>
                </a:lnTo>
                <a:lnTo>
                  <a:pt x="15451" y="19251"/>
                </a:lnTo>
                <a:lnTo>
                  <a:pt x="21600" y="16307"/>
                </a:lnTo>
                <a:lnTo>
                  <a:pt x="19446" y="15303"/>
                </a:lnTo>
                <a:cubicBezTo>
                  <a:pt x="21285" y="11775"/>
                  <a:pt x="20457" y="7668"/>
                  <a:pt x="17685" y="4997"/>
                </a:cubicBezTo>
                <a:close/>
                <a:moveTo>
                  <a:pt x="972" y="10677"/>
                </a:moveTo>
                <a:lnTo>
                  <a:pt x="0" y="17074"/>
                </a:lnTo>
                <a:lnTo>
                  <a:pt x="2120" y="16006"/>
                </a:lnTo>
                <a:cubicBezTo>
                  <a:pt x="4403" y="19887"/>
                  <a:pt x="9288" y="21600"/>
                  <a:pt x="13647" y="20265"/>
                </a:cubicBezTo>
                <a:lnTo>
                  <a:pt x="12998" y="16913"/>
                </a:lnTo>
                <a:cubicBezTo>
                  <a:pt x="10149" y="18031"/>
                  <a:pt x="6810" y="16983"/>
                  <a:pt x="5281" y="14416"/>
                </a:cubicBezTo>
                <a:lnTo>
                  <a:pt x="7215" y="13443"/>
                </a:lnTo>
                <a:lnTo>
                  <a:pt x="972" y="10677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7" name="B4P"/>
          <p:cNvSpPr txBox="1"/>
          <p:nvPr/>
        </p:nvSpPr>
        <p:spPr>
          <a:xfrm>
            <a:off x="1748030" y="1763710"/>
            <a:ext cx="1141770" cy="683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sp>
        <p:nvSpPr>
          <p:cNvPr id="148" name="Rounded Rectangle"/>
          <p:cNvSpPr/>
          <p:nvPr/>
        </p:nvSpPr>
        <p:spPr>
          <a:xfrm>
            <a:off x="626036" y="2576736"/>
            <a:ext cx="2482592" cy="2198386"/>
          </a:xfrm>
          <a:prstGeom prst="roundRect">
            <a:avLst>
              <a:gd name="adj" fmla="val 13702"/>
            </a:avLst>
          </a:prstGeom>
          <a:solidFill>
            <a:srgbClr val="3264C8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49" name="Triangle"/>
          <p:cNvSpPr/>
          <p:nvPr/>
        </p:nvSpPr>
        <p:spPr>
          <a:xfrm rot="5400000">
            <a:off x="1608261" y="3468017"/>
            <a:ext cx="525874" cy="466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0" name="Arrow 5"/>
          <p:cNvSpPr/>
          <p:nvPr/>
        </p:nvSpPr>
        <p:spPr>
          <a:xfrm>
            <a:off x="1021150" y="2738048"/>
            <a:ext cx="1674696" cy="1717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3" extrusionOk="0">
                <a:moveTo>
                  <a:pt x="10529" y="0"/>
                </a:moveTo>
                <a:lnTo>
                  <a:pt x="10529" y="2252"/>
                </a:lnTo>
                <a:cubicBezTo>
                  <a:pt x="6127" y="2290"/>
                  <a:pt x="2426" y="5063"/>
                  <a:pt x="1275" y="8842"/>
                </a:cubicBezTo>
                <a:lnTo>
                  <a:pt x="4596" y="10276"/>
                </a:lnTo>
                <a:cubicBezTo>
                  <a:pt x="5122" y="7645"/>
                  <a:pt x="7572" y="5648"/>
                  <a:pt x="10529" y="5607"/>
                </a:cubicBezTo>
                <a:lnTo>
                  <a:pt x="10529" y="7662"/>
                </a:lnTo>
                <a:lnTo>
                  <a:pt x="16091" y="3831"/>
                </a:lnTo>
                <a:lnTo>
                  <a:pt x="10529" y="0"/>
                </a:lnTo>
                <a:close/>
                <a:moveTo>
                  <a:pt x="17685" y="4997"/>
                </a:moveTo>
                <a:lnTo>
                  <a:pt x="14789" y="7046"/>
                </a:lnTo>
                <a:cubicBezTo>
                  <a:pt x="16783" y="8706"/>
                  <a:pt x="17443" y="11456"/>
                  <a:pt x="16235" y="13805"/>
                </a:cubicBezTo>
                <a:lnTo>
                  <a:pt x="14269" y="12888"/>
                </a:lnTo>
                <a:lnTo>
                  <a:pt x="15451" y="19251"/>
                </a:lnTo>
                <a:lnTo>
                  <a:pt x="21600" y="16307"/>
                </a:lnTo>
                <a:lnTo>
                  <a:pt x="19446" y="15303"/>
                </a:lnTo>
                <a:cubicBezTo>
                  <a:pt x="21285" y="11775"/>
                  <a:pt x="20457" y="7668"/>
                  <a:pt x="17685" y="4997"/>
                </a:cubicBezTo>
                <a:close/>
                <a:moveTo>
                  <a:pt x="972" y="10677"/>
                </a:moveTo>
                <a:lnTo>
                  <a:pt x="0" y="17074"/>
                </a:lnTo>
                <a:lnTo>
                  <a:pt x="2120" y="16006"/>
                </a:lnTo>
                <a:cubicBezTo>
                  <a:pt x="4403" y="19887"/>
                  <a:pt x="9288" y="21600"/>
                  <a:pt x="13647" y="20265"/>
                </a:cubicBezTo>
                <a:lnTo>
                  <a:pt x="12998" y="16913"/>
                </a:lnTo>
                <a:cubicBezTo>
                  <a:pt x="10149" y="18031"/>
                  <a:pt x="6810" y="16983"/>
                  <a:pt x="5281" y="14416"/>
                </a:cubicBezTo>
                <a:lnTo>
                  <a:pt x="7215" y="13443"/>
                </a:lnTo>
                <a:lnTo>
                  <a:pt x="972" y="10677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1" name="Rounded Rectangle"/>
          <p:cNvSpPr/>
          <p:nvPr/>
        </p:nvSpPr>
        <p:spPr>
          <a:xfrm>
            <a:off x="4365092" y="2334305"/>
            <a:ext cx="3141678" cy="1385650"/>
          </a:xfrm>
          <a:prstGeom prst="roundRect">
            <a:avLst>
              <a:gd name="adj" fmla="val 13748"/>
            </a:avLst>
          </a:prstGeom>
          <a:solidFill>
            <a:srgbClr val="3264C8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2" name="Triangle"/>
          <p:cNvSpPr/>
          <p:nvPr/>
        </p:nvSpPr>
        <p:spPr>
          <a:xfrm rot="5400000">
            <a:off x="5033618" y="2823757"/>
            <a:ext cx="461139" cy="466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3" name="Arrow 5"/>
          <p:cNvSpPr/>
          <p:nvPr/>
        </p:nvSpPr>
        <p:spPr>
          <a:xfrm>
            <a:off x="4567244" y="2344213"/>
            <a:ext cx="1276727" cy="13093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3" extrusionOk="0">
                <a:moveTo>
                  <a:pt x="10529" y="0"/>
                </a:moveTo>
                <a:lnTo>
                  <a:pt x="10529" y="2252"/>
                </a:lnTo>
                <a:cubicBezTo>
                  <a:pt x="6127" y="2290"/>
                  <a:pt x="2426" y="5063"/>
                  <a:pt x="1275" y="8842"/>
                </a:cubicBezTo>
                <a:lnTo>
                  <a:pt x="4596" y="10276"/>
                </a:lnTo>
                <a:cubicBezTo>
                  <a:pt x="5122" y="7645"/>
                  <a:pt x="7572" y="5648"/>
                  <a:pt x="10529" y="5607"/>
                </a:cubicBezTo>
                <a:lnTo>
                  <a:pt x="10529" y="7662"/>
                </a:lnTo>
                <a:lnTo>
                  <a:pt x="16091" y="3831"/>
                </a:lnTo>
                <a:lnTo>
                  <a:pt x="10529" y="0"/>
                </a:lnTo>
                <a:close/>
                <a:moveTo>
                  <a:pt x="17685" y="4997"/>
                </a:moveTo>
                <a:lnTo>
                  <a:pt x="14789" y="7046"/>
                </a:lnTo>
                <a:cubicBezTo>
                  <a:pt x="16783" y="8706"/>
                  <a:pt x="17443" y="11456"/>
                  <a:pt x="16235" y="13805"/>
                </a:cubicBezTo>
                <a:lnTo>
                  <a:pt x="14269" y="12888"/>
                </a:lnTo>
                <a:lnTo>
                  <a:pt x="15451" y="19251"/>
                </a:lnTo>
                <a:lnTo>
                  <a:pt x="21600" y="16307"/>
                </a:lnTo>
                <a:lnTo>
                  <a:pt x="19446" y="15303"/>
                </a:lnTo>
                <a:cubicBezTo>
                  <a:pt x="21285" y="11775"/>
                  <a:pt x="20457" y="7668"/>
                  <a:pt x="17685" y="4997"/>
                </a:cubicBezTo>
                <a:close/>
                <a:moveTo>
                  <a:pt x="972" y="10677"/>
                </a:moveTo>
                <a:lnTo>
                  <a:pt x="0" y="17074"/>
                </a:lnTo>
                <a:lnTo>
                  <a:pt x="2120" y="16006"/>
                </a:lnTo>
                <a:cubicBezTo>
                  <a:pt x="4403" y="19887"/>
                  <a:pt x="9288" y="21600"/>
                  <a:pt x="13647" y="20265"/>
                </a:cubicBezTo>
                <a:lnTo>
                  <a:pt x="12998" y="16913"/>
                </a:lnTo>
                <a:cubicBezTo>
                  <a:pt x="10149" y="18031"/>
                  <a:pt x="6810" y="16983"/>
                  <a:pt x="5281" y="14416"/>
                </a:cubicBezTo>
                <a:lnTo>
                  <a:pt x="7215" y="13443"/>
                </a:lnTo>
                <a:lnTo>
                  <a:pt x="972" y="10677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154" name="B4P"/>
          <p:cNvSpPr txBox="1"/>
          <p:nvPr/>
        </p:nvSpPr>
        <p:spPr>
          <a:xfrm>
            <a:off x="5908778" y="2610232"/>
            <a:ext cx="1487647" cy="893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5600" b="1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grpSp>
        <p:nvGrpSpPr>
          <p:cNvPr id="31" name="Group">
            <a:extLst>
              <a:ext uri="{FF2B5EF4-FFF2-40B4-BE49-F238E27FC236}">
                <a16:creationId xmlns:a16="http://schemas.microsoft.com/office/drawing/2014/main" id="{0546FEDC-F10F-4EF0-9832-44DC096A0169}"/>
              </a:ext>
            </a:extLst>
          </p:cNvPr>
          <p:cNvGrpSpPr/>
          <p:nvPr/>
        </p:nvGrpSpPr>
        <p:grpSpPr>
          <a:xfrm>
            <a:off x="7320000" y="757463"/>
            <a:ext cx="1270001" cy="1322042"/>
            <a:chOff x="0" y="0"/>
            <a:chExt cx="1270000" cy="1322041"/>
          </a:xfrm>
        </p:grpSpPr>
        <p:sp>
          <p:nvSpPr>
            <p:cNvPr id="32" name="Rounded Rectangle">
              <a:extLst>
                <a:ext uri="{FF2B5EF4-FFF2-40B4-BE49-F238E27FC236}">
                  <a16:creationId xmlns:a16="http://schemas.microsoft.com/office/drawing/2014/main" id="{1219E011-8BD9-4AE4-9B76-234B7CFF5BDE}"/>
                </a:ext>
              </a:extLst>
            </p:cNvPr>
            <p:cNvSpPr/>
            <p:nvPr/>
          </p:nvSpPr>
          <p:spPr>
            <a:xfrm>
              <a:off x="0" y="0"/>
              <a:ext cx="1270000" cy="1270000"/>
            </a:xfrm>
            <a:prstGeom prst="roundRect">
              <a:avLst>
                <a:gd name="adj" fmla="val 15000"/>
              </a:avLst>
            </a:prstGeom>
            <a:solidFill>
              <a:srgbClr val="2850A0"/>
            </a:solidFill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dirty="0"/>
            </a:p>
          </p:txBody>
        </p:sp>
        <p:sp>
          <p:nvSpPr>
            <p:cNvPr id="33" name="B4P">
              <a:extLst>
                <a:ext uri="{FF2B5EF4-FFF2-40B4-BE49-F238E27FC236}">
                  <a16:creationId xmlns:a16="http://schemas.microsoft.com/office/drawing/2014/main" id="{A2110180-A1CC-4DB4-85F9-5816410FEE90}"/>
                </a:ext>
              </a:extLst>
            </p:cNvPr>
            <p:cNvSpPr txBox="1"/>
            <p:nvPr/>
          </p:nvSpPr>
          <p:spPr>
            <a:xfrm>
              <a:off x="89515" y="638451"/>
              <a:ext cx="1141770" cy="6835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>
                <a:defRPr sz="4200" b="1">
                  <a:solidFill>
                    <a:srgbClr val="FFFFFF"/>
                  </a:solidFill>
                </a:defRPr>
              </a:lvl1pPr>
            </a:lstStyle>
            <a:p>
              <a:r>
                <a:rPr dirty="0" err="1"/>
                <a:t>B4P</a:t>
              </a:r>
              <a:endParaRPr dirty="0"/>
            </a:p>
          </p:txBody>
        </p:sp>
        <p:sp>
          <p:nvSpPr>
            <p:cNvPr id="34" name="Arrow 5">
              <a:extLst>
                <a:ext uri="{FF2B5EF4-FFF2-40B4-BE49-F238E27FC236}">
                  <a16:creationId xmlns:a16="http://schemas.microsoft.com/office/drawing/2014/main" id="{0CEC2CA5-3DE0-4770-9A53-A2B09E41EA41}"/>
                </a:ext>
              </a:extLst>
            </p:cNvPr>
            <p:cNvSpPr/>
            <p:nvPr/>
          </p:nvSpPr>
          <p:spPr>
            <a:xfrm>
              <a:off x="302513" y="29563"/>
              <a:ext cx="597273" cy="6125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13" extrusionOk="0">
                  <a:moveTo>
                    <a:pt x="10529" y="0"/>
                  </a:moveTo>
                  <a:lnTo>
                    <a:pt x="10529" y="2252"/>
                  </a:lnTo>
                  <a:cubicBezTo>
                    <a:pt x="6127" y="2290"/>
                    <a:pt x="2426" y="5063"/>
                    <a:pt x="1275" y="8842"/>
                  </a:cubicBezTo>
                  <a:lnTo>
                    <a:pt x="4596" y="10276"/>
                  </a:lnTo>
                  <a:cubicBezTo>
                    <a:pt x="5122" y="7645"/>
                    <a:pt x="7572" y="5648"/>
                    <a:pt x="10529" y="5607"/>
                  </a:cubicBezTo>
                  <a:lnTo>
                    <a:pt x="10529" y="7662"/>
                  </a:lnTo>
                  <a:lnTo>
                    <a:pt x="16091" y="3831"/>
                  </a:lnTo>
                  <a:lnTo>
                    <a:pt x="10529" y="0"/>
                  </a:lnTo>
                  <a:close/>
                  <a:moveTo>
                    <a:pt x="17685" y="4997"/>
                  </a:moveTo>
                  <a:lnTo>
                    <a:pt x="14789" y="7046"/>
                  </a:lnTo>
                  <a:cubicBezTo>
                    <a:pt x="16783" y="8706"/>
                    <a:pt x="17443" y="11456"/>
                    <a:pt x="16235" y="13805"/>
                  </a:cubicBezTo>
                  <a:lnTo>
                    <a:pt x="14269" y="12888"/>
                  </a:lnTo>
                  <a:lnTo>
                    <a:pt x="15451" y="19251"/>
                  </a:lnTo>
                  <a:lnTo>
                    <a:pt x="21600" y="16307"/>
                  </a:lnTo>
                  <a:lnTo>
                    <a:pt x="19446" y="15303"/>
                  </a:lnTo>
                  <a:cubicBezTo>
                    <a:pt x="21285" y="11775"/>
                    <a:pt x="20457" y="7668"/>
                    <a:pt x="17685" y="4997"/>
                  </a:cubicBezTo>
                  <a:close/>
                  <a:moveTo>
                    <a:pt x="972" y="10677"/>
                  </a:moveTo>
                  <a:lnTo>
                    <a:pt x="0" y="17074"/>
                  </a:lnTo>
                  <a:lnTo>
                    <a:pt x="2120" y="16006"/>
                  </a:lnTo>
                  <a:cubicBezTo>
                    <a:pt x="4403" y="19887"/>
                    <a:pt x="9288" y="21600"/>
                    <a:pt x="13647" y="20265"/>
                  </a:cubicBezTo>
                  <a:lnTo>
                    <a:pt x="12998" y="16913"/>
                  </a:lnTo>
                  <a:cubicBezTo>
                    <a:pt x="10149" y="18031"/>
                    <a:pt x="6810" y="16983"/>
                    <a:pt x="5281" y="14416"/>
                  </a:cubicBezTo>
                  <a:lnTo>
                    <a:pt x="7215" y="13443"/>
                  </a:lnTo>
                  <a:lnTo>
                    <a:pt x="972" y="10677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4" name="Rechteck 3">
            <a:extLst>
              <a:ext uri="{FF2B5EF4-FFF2-40B4-BE49-F238E27FC236}">
                <a16:creationId xmlns:a16="http://schemas.microsoft.com/office/drawing/2014/main" id="{5B7ACC5C-9875-4D4C-85D0-06ABCD857B98}"/>
              </a:ext>
            </a:extLst>
          </p:cNvPr>
          <p:cNvSpPr/>
          <p:nvPr/>
        </p:nvSpPr>
        <p:spPr>
          <a:xfrm>
            <a:off x="9099250" y="5636140"/>
            <a:ext cx="2880000" cy="1080000"/>
          </a:xfrm>
          <a:prstGeom prst="rect">
            <a:avLst/>
          </a:prstGeom>
          <a:solidFill>
            <a:srgbClr val="2850A0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Dark Blue 2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40 80 160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156 153 100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(My proposal as main color)</a:t>
            </a:r>
          </a:p>
        </p:txBody>
      </p:sp>
      <p:sp>
        <p:nvSpPr>
          <p:cNvPr id="35" name="Rounded Rectangle">
            <a:extLst>
              <a:ext uri="{FF2B5EF4-FFF2-40B4-BE49-F238E27FC236}">
                <a16:creationId xmlns:a16="http://schemas.microsoft.com/office/drawing/2014/main" id="{11E6C906-E30A-4AB4-9F1F-22D3808D7AEB}"/>
              </a:ext>
            </a:extLst>
          </p:cNvPr>
          <p:cNvSpPr/>
          <p:nvPr/>
        </p:nvSpPr>
        <p:spPr>
          <a:xfrm>
            <a:off x="4237028" y="5001139"/>
            <a:ext cx="1270001" cy="1270001"/>
          </a:xfrm>
          <a:prstGeom prst="roundRect">
            <a:avLst>
              <a:gd name="adj" fmla="val 15000"/>
            </a:avLst>
          </a:prstGeom>
          <a:solidFill>
            <a:srgbClr val="3264C8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/>
          </a:p>
        </p:txBody>
      </p:sp>
      <p:sp>
        <p:nvSpPr>
          <p:cNvPr id="36" name="B4P">
            <a:extLst>
              <a:ext uri="{FF2B5EF4-FFF2-40B4-BE49-F238E27FC236}">
                <a16:creationId xmlns:a16="http://schemas.microsoft.com/office/drawing/2014/main" id="{7CE09D17-C2A4-4C51-95C9-3A1DAC08CBE3}"/>
              </a:ext>
            </a:extLst>
          </p:cNvPr>
          <p:cNvSpPr txBox="1"/>
          <p:nvPr/>
        </p:nvSpPr>
        <p:spPr>
          <a:xfrm>
            <a:off x="4326543" y="5639590"/>
            <a:ext cx="1141770" cy="683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t>B4P</a:t>
            </a:r>
          </a:p>
        </p:txBody>
      </p:sp>
      <p:sp>
        <p:nvSpPr>
          <p:cNvPr id="37" name="Triangle">
            <a:extLst>
              <a:ext uri="{FF2B5EF4-FFF2-40B4-BE49-F238E27FC236}">
                <a16:creationId xmlns:a16="http://schemas.microsoft.com/office/drawing/2014/main" id="{379C18F9-6172-4B91-830D-324013120D7C}"/>
              </a:ext>
            </a:extLst>
          </p:cNvPr>
          <p:cNvSpPr/>
          <p:nvPr/>
        </p:nvSpPr>
        <p:spPr>
          <a:xfrm rot="5400000">
            <a:off x="4655535" y="5078253"/>
            <a:ext cx="483786" cy="553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7B0A6C-83C3-494E-9CEA-50CBAA917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Map Use a primary </a:t>
            </a:r>
            <a:r>
              <a:rPr lang="en-US" dirty="0" err="1"/>
              <a:t>B4P</a:t>
            </a:r>
            <a:r>
              <a:rPr lang="en-US" dirty="0"/>
              <a:t> blue, shades for visualization, and few accent colors and neutral gray shades (e.g. from the menu bar).  Any further ideas?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B58633C-CAAF-403B-AE1A-B407D8805AB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ln>
            <a:solidFill>
              <a:schemeClr val="bg1"/>
            </a:solidFill>
          </a:ln>
        </p:spPr>
        <p:txBody>
          <a:bodyPr lIns="36000" tIns="36000" rIns="36000" bIns="36000" anchor="t" anchorCtr="0">
            <a:normAutofit/>
          </a:bodyPr>
          <a:lstStyle/>
          <a:p>
            <a:endParaRPr lang="en-US" sz="1600"/>
          </a:p>
        </p:txBody>
      </p:sp>
      <p:pic>
        <p:nvPicPr>
          <p:cNvPr id="21" name="Grafik 7" descr="Grafik 7">
            <a:extLst>
              <a:ext uri="{FF2B5EF4-FFF2-40B4-BE49-F238E27FC236}">
                <a16:creationId xmlns:a16="http://schemas.microsoft.com/office/drawing/2014/main" id="{69DE10E7-76B2-4FEF-B82F-92FE8D7E2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000" y="870846"/>
            <a:ext cx="10368000" cy="5824256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A1AAAA7D-F560-48C3-B003-1C2537255339}"/>
              </a:ext>
            </a:extLst>
          </p:cNvPr>
          <p:cNvSpPr/>
          <p:nvPr/>
        </p:nvSpPr>
        <p:spPr>
          <a:xfrm>
            <a:off x="4245375" y="1125000"/>
            <a:ext cx="2880000" cy="1080000"/>
          </a:xfrm>
          <a:prstGeom prst="rect">
            <a:avLst/>
          </a:prstGeom>
          <a:solidFill>
            <a:srgbClr val="3264C8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Dark Blue 1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50 100 200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156 153 125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(Your proposal as main color)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E6539D35-3A28-4139-AF08-429ACE41C481}"/>
              </a:ext>
            </a:extLst>
          </p:cNvPr>
          <p:cNvSpPr/>
          <p:nvPr/>
        </p:nvSpPr>
        <p:spPr>
          <a:xfrm>
            <a:off x="4245375" y="3429000"/>
            <a:ext cx="2880000" cy="1080000"/>
          </a:xfrm>
          <a:prstGeom prst="rect">
            <a:avLst/>
          </a:prstGeom>
          <a:solidFill>
            <a:srgbClr val="1E3C78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Dark Blue 3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30 60 120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156 153 75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9AA61B5-841B-4E67-B7CB-C8125F331003}"/>
              </a:ext>
            </a:extLst>
          </p:cNvPr>
          <p:cNvSpPr/>
          <p:nvPr/>
        </p:nvSpPr>
        <p:spPr>
          <a:xfrm>
            <a:off x="4245375" y="4581000"/>
            <a:ext cx="2880000" cy="1080000"/>
          </a:xfrm>
          <a:prstGeom prst="rect">
            <a:avLst/>
          </a:prstGeom>
          <a:solidFill>
            <a:srgbClr val="142850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Dark Blue 4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20 40 80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156 153 50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9D5136F-4D02-4995-B534-8BA402B663B2}"/>
              </a:ext>
            </a:extLst>
          </p:cNvPr>
          <p:cNvSpPr/>
          <p:nvPr/>
        </p:nvSpPr>
        <p:spPr>
          <a:xfrm>
            <a:off x="1077375" y="1125000"/>
            <a:ext cx="2880000" cy="1080000"/>
          </a:xfrm>
          <a:prstGeom prst="rect">
            <a:avLst/>
          </a:prstGeom>
          <a:solidFill>
            <a:srgbClr val="5781D5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Light Blue 4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87 129 213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156 153 150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Arial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F857473-2C68-479F-813B-E54906C35021}"/>
              </a:ext>
            </a:extLst>
          </p:cNvPr>
          <p:cNvSpPr/>
          <p:nvPr/>
        </p:nvSpPr>
        <p:spPr>
          <a:xfrm>
            <a:off x="1066125" y="2277000"/>
            <a:ext cx="2880000" cy="1080000"/>
          </a:xfrm>
          <a:prstGeom prst="rect">
            <a:avLst/>
          </a:prstGeom>
          <a:solidFill>
            <a:srgbClr val="7F9FDF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Light Blue 3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127 159 223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156 153 175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Arial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8B7CB26-8243-4362-864A-B60EBE9BC8C5}"/>
              </a:ext>
            </a:extLst>
          </p:cNvPr>
          <p:cNvSpPr/>
          <p:nvPr/>
        </p:nvSpPr>
        <p:spPr>
          <a:xfrm>
            <a:off x="1066125" y="3429000"/>
            <a:ext cx="2880000" cy="1080000"/>
          </a:xfrm>
          <a:prstGeom prst="rect">
            <a:avLst/>
          </a:prstGeom>
          <a:solidFill>
            <a:srgbClr val="A7BDE9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Light Blue 2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167 189 233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tx1"/>
                </a:solidFill>
              </a:rPr>
              <a:t>HSL</a:t>
            </a:r>
            <a:r>
              <a:rPr lang="en-US" sz="1600" dirty="0">
                <a:solidFill>
                  <a:schemeClr val="tx1"/>
                </a:solidFill>
              </a:rPr>
              <a:t> 156 153 200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Arial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E4F0CDF6-8E10-455B-855C-3A0C8C6F5F93}"/>
              </a:ext>
            </a:extLst>
          </p:cNvPr>
          <p:cNvSpPr/>
          <p:nvPr/>
        </p:nvSpPr>
        <p:spPr>
          <a:xfrm>
            <a:off x="1056000" y="4581000"/>
            <a:ext cx="2880000" cy="1080000"/>
          </a:xfrm>
          <a:prstGeom prst="rect">
            <a:avLst/>
          </a:prstGeom>
          <a:solidFill>
            <a:srgbClr val="CFDBF3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Light Blue 1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207 219 243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tx1"/>
                </a:solidFill>
              </a:rPr>
              <a:t>HSL</a:t>
            </a:r>
            <a:r>
              <a:rPr lang="en-US" sz="1600" dirty="0">
                <a:solidFill>
                  <a:schemeClr val="tx1"/>
                </a:solidFill>
              </a:rPr>
              <a:t> 156 153 225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Arial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1A7CBA3-D42C-46E9-94BB-4DE7953D2350}"/>
              </a:ext>
            </a:extLst>
          </p:cNvPr>
          <p:cNvSpPr/>
          <p:nvPr/>
        </p:nvSpPr>
        <p:spPr>
          <a:xfrm>
            <a:off x="4245375" y="2277000"/>
            <a:ext cx="2880000" cy="1080000"/>
          </a:xfrm>
          <a:prstGeom prst="rect">
            <a:avLst/>
          </a:prstGeom>
          <a:solidFill>
            <a:srgbClr val="2850A0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Dark Blue 2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40 80 160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156 153 100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(My proposal as main color)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083D126D-0989-48F5-A456-B565A022A960}"/>
              </a:ext>
            </a:extLst>
          </p:cNvPr>
          <p:cNvSpPr/>
          <p:nvPr/>
        </p:nvSpPr>
        <p:spPr>
          <a:xfrm>
            <a:off x="7464000" y="4581000"/>
            <a:ext cx="2880000" cy="1080000"/>
          </a:xfrm>
          <a:prstGeom prst="rect">
            <a:avLst/>
          </a:prstGeom>
          <a:solidFill>
            <a:srgbClr val="AF7DC8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Accent 2: </a:t>
            </a: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Liliac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175 125 200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109 103 163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C097DEFD-8986-47AA-AB2C-6D52A57C781E}"/>
              </a:ext>
            </a:extLst>
          </p:cNvPr>
          <p:cNvSpPr/>
          <p:nvPr/>
        </p:nvSpPr>
        <p:spPr>
          <a:xfrm>
            <a:off x="7464000" y="3373506"/>
            <a:ext cx="2880000" cy="1080000"/>
          </a:xfrm>
          <a:prstGeom prst="rect">
            <a:avLst/>
          </a:prstGeom>
          <a:solidFill>
            <a:srgbClr val="E1C8C3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Accent 1: Light LED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225 200 195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7 85 210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A9677AC4-9FED-47DE-9520-86F7DC719F64}"/>
              </a:ext>
            </a:extLst>
          </p:cNvPr>
          <p:cNvSpPr/>
          <p:nvPr/>
        </p:nvSpPr>
        <p:spPr>
          <a:xfrm>
            <a:off x="1056000" y="5877000"/>
            <a:ext cx="2160000" cy="720000"/>
          </a:xfrm>
          <a:prstGeom prst="rect">
            <a:avLst/>
          </a:prstGeom>
          <a:solidFill>
            <a:schemeClr val="tx1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0 0 0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</a:rPr>
              <a:t>Neutral Black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0EDF3AE6-3A63-426C-B4F2-671495D50978}"/>
              </a:ext>
            </a:extLst>
          </p:cNvPr>
          <p:cNvSpPr/>
          <p:nvPr/>
        </p:nvSpPr>
        <p:spPr>
          <a:xfrm>
            <a:off x="3360000" y="5877000"/>
            <a:ext cx="2160000" cy="720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64 64 64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</a:rPr>
              <a:t>Neutral 25% Gray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7A91028A-B3A2-419A-8ADA-19DA5CEE0640}"/>
              </a:ext>
            </a:extLst>
          </p:cNvPr>
          <p:cNvSpPr/>
          <p:nvPr/>
        </p:nvSpPr>
        <p:spPr>
          <a:xfrm>
            <a:off x="5664000" y="5877000"/>
            <a:ext cx="2160000" cy="72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127 127 127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</a:rPr>
              <a:t>Neutral 50% Gray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28CBD6AC-E1AB-4481-878A-B0E00431CB47}"/>
              </a:ext>
            </a:extLst>
          </p:cNvPr>
          <p:cNvSpPr/>
          <p:nvPr/>
        </p:nvSpPr>
        <p:spPr>
          <a:xfrm>
            <a:off x="8112000" y="5877000"/>
            <a:ext cx="2160000" cy="720000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191 191 191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1"/>
                </a:solidFill>
              </a:rPr>
              <a:t>Neutral 75% Gray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8F1A7E66-0C78-49B0-8DF2-8490F5461759}"/>
              </a:ext>
            </a:extLst>
          </p:cNvPr>
          <p:cNvSpPr/>
          <p:nvPr/>
        </p:nvSpPr>
        <p:spPr>
          <a:xfrm>
            <a:off x="7464000" y="2200806"/>
            <a:ext cx="2880000" cy="1080000"/>
          </a:xfrm>
          <a:prstGeom prst="rect">
            <a:avLst/>
          </a:prstGeom>
          <a:solidFill>
            <a:srgbClr val="C3E1C8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6000" tIns="36000" rIns="36000" bIns="36000" numCol="1" spcCol="38100" rtlCol="0" anchor="t" anchorCtr="0">
            <a:noAutofit/>
          </a:bodyPr>
          <a:lstStyle/>
          <a:p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B4P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Accent 3: Linden Green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RGB</a:t>
            </a:r>
            <a:r>
              <a:rPr kumimoji="0" 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195 225 200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solidFill>
                  <a:schemeClr val="bg1"/>
                </a:solidFill>
              </a:rPr>
              <a:t>HSL</a:t>
            </a:r>
            <a:r>
              <a:rPr lang="en-US" sz="1600" dirty="0">
                <a:solidFill>
                  <a:schemeClr val="bg1"/>
                </a:solidFill>
              </a:rPr>
              <a:t> 92 85 210</a:t>
            </a:r>
          </a:p>
        </p:txBody>
      </p:sp>
    </p:spTree>
    <p:extLst>
      <p:ext uri="{BB962C8B-B14F-4D97-AF65-F5344CB8AC3E}">
        <p14:creationId xmlns:p14="http://schemas.microsoft.com/office/powerpoint/2010/main" val="16879281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T PPC Smart">
  <a:themeElements>
    <a:clrScheme name="BT PPC Smar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FF00FF"/>
      </a:folHlink>
    </a:clrScheme>
    <a:fontScheme name="BT PPC Smar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T PPC Smar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6000" tIns="36000" rIns="36000" bIns="360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T PPC Smart">
  <a:themeElements>
    <a:clrScheme name="BT PPC Smar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FF00FF"/>
      </a:folHlink>
    </a:clrScheme>
    <a:fontScheme name="BT PPC Smart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T PPC Smar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6000" tIns="36000" rIns="36000" bIns="36000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387</Words>
  <Application>Microsoft Office PowerPoint</Application>
  <PresentationFormat>Breitbild</PresentationFormat>
  <Paragraphs>84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Arial Black</vt:lpstr>
      <vt:lpstr>Calibri</vt:lpstr>
      <vt:lpstr>BT PPC Smart</vt:lpstr>
      <vt:lpstr>B4P  Beyond Former Performance.  Transforming Big Data to Powerful Insights    A powerful programming language and analytics engine enabling rapid insights.</vt:lpstr>
      <vt:lpstr>PowerPoint-Präsentation</vt:lpstr>
      <vt:lpstr>PowerPoint-Präsentation</vt:lpstr>
      <vt:lpstr>PowerPoint-Präsentation</vt:lpstr>
      <vt:lpstr>Color Map Use a primary B4P blue, shades for visualization, and few accent colors and neutral gray shades (e.g. from the menu bar).  Any further ideas?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Performance.  Transforming Big Data to Powerful Insights    A powerful programming language and analytics engine enabling rapid insights.</dc:title>
  <dc:creator>zur Bonsen</dc:creator>
  <cp:lastModifiedBy>zur bonsen georg</cp:lastModifiedBy>
  <cp:revision>31</cp:revision>
  <cp:lastPrinted>2020-08-15T14:52:18Z</cp:lastPrinted>
  <dcterms:modified xsi:type="dcterms:W3CDTF">2021-01-04T22:13:12Z</dcterms:modified>
</cp:coreProperties>
</file>